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2"/>
  </p:notesMasterIdLst>
  <p:sldIdLst>
    <p:sldId id="256" r:id="rId2"/>
    <p:sldId id="257" r:id="rId3"/>
    <p:sldId id="395" r:id="rId4"/>
    <p:sldId id="258" r:id="rId5"/>
    <p:sldId id="291" r:id="rId6"/>
    <p:sldId id="512" r:id="rId7"/>
    <p:sldId id="298" r:id="rId8"/>
    <p:sldId id="483" r:id="rId9"/>
    <p:sldId id="486" r:id="rId10"/>
    <p:sldId id="485" r:id="rId11"/>
    <p:sldId id="493" r:id="rId12"/>
    <p:sldId id="455" r:id="rId13"/>
    <p:sldId id="527" r:id="rId14"/>
    <p:sldId id="528" r:id="rId15"/>
    <p:sldId id="529" r:id="rId16"/>
    <p:sldId id="460" r:id="rId17"/>
    <p:sldId id="510" r:id="rId18"/>
    <p:sldId id="293" r:id="rId19"/>
    <p:sldId id="317" r:id="rId20"/>
    <p:sldId id="567" r:id="rId21"/>
    <p:sldId id="568" r:id="rId22"/>
    <p:sldId id="569" r:id="rId23"/>
    <p:sldId id="570" r:id="rId24"/>
    <p:sldId id="566" r:id="rId25"/>
    <p:sldId id="531" r:id="rId26"/>
    <p:sldId id="335" r:id="rId27"/>
    <p:sldId id="494" r:id="rId28"/>
    <p:sldId id="532" r:id="rId29"/>
    <p:sldId id="533" r:id="rId30"/>
    <p:sldId id="496" r:id="rId31"/>
    <p:sldId id="498" r:id="rId32"/>
    <p:sldId id="547" r:id="rId33"/>
    <p:sldId id="452" r:id="rId34"/>
    <p:sldId id="461" r:id="rId35"/>
    <p:sldId id="500" r:id="rId36"/>
    <p:sldId id="491" r:id="rId37"/>
    <p:sldId id="548" r:id="rId38"/>
    <p:sldId id="477" r:id="rId39"/>
    <p:sldId id="297" r:id="rId40"/>
    <p:sldId id="550" r:id="rId41"/>
    <p:sldId id="487" r:id="rId42"/>
    <p:sldId id="334" r:id="rId43"/>
    <p:sldId id="339" r:id="rId44"/>
    <p:sldId id="561" r:id="rId45"/>
    <p:sldId id="351" r:id="rId46"/>
    <p:sldId id="349" r:id="rId47"/>
    <p:sldId id="545" r:id="rId48"/>
    <p:sldId id="560" r:id="rId49"/>
    <p:sldId id="321" r:id="rId50"/>
    <p:sldId id="328" r:id="rId51"/>
    <p:sldId id="338" r:id="rId52"/>
    <p:sldId id="320" r:id="rId53"/>
    <p:sldId id="325" r:id="rId54"/>
    <p:sldId id="471" r:id="rId55"/>
    <p:sldId id="340" r:id="rId56"/>
    <p:sldId id="549" r:id="rId57"/>
    <p:sldId id="551" r:id="rId58"/>
    <p:sldId id="571" r:id="rId59"/>
    <p:sldId id="572" r:id="rId60"/>
    <p:sldId id="573" r:id="rId61"/>
    <p:sldId id="574" r:id="rId62"/>
    <p:sldId id="552" r:id="rId63"/>
    <p:sldId id="553" r:id="rId64"/>
    <p:sldId id="554" r:id="rId65"/>
    <p:sldId id="556" r:id="rId66"/>
    <p:sldId id="555" r:id="rId67"/>
    <p:sldId id="469" r:id="rId68"/>
    <p:sldId id="470" r:id="rId69"/>
    <p:sldId id="557" r:id="rId70"/>
    <p:sldId id="558" r:id="rId71"/>
    <p:sldId id="474" r:id="rId72"/>
    <p:sldId id="473" r:id="rId73"/>
    <p:sldId id="475" r:id="rId74"/>
    <p:sldId id="476" r:id="rId75"/>
    <p:sldId id="559" r:id="rId76"/>
    <p:sldId id="478" r:id="rId77"/>
    <p:sldId id="479" r:id="rId78"/>
    <p:sldId id="468" r:id="rId79"/>
    <p:sldId id="563" r:id="rId80"/>
    <p:sldId id="575" r:id="rId81"/>
    <p:sldId id="514" r:id="rId82"/>
    <p:sldId id="564" r:id="rId83"/>
    <p:sldId id="579" r:id="rId84"/>
    <p:sldId id="565" r:id="rId85"/>
    <p:sldId id="534" r:id="rId86"/>
    <p:sldId id="577" r:id="rId87"/>
    <p:sldId id="578" r:id="rId88"/>
    <p:sldId id="580" r:id="rId89"/>
    <p:sldId id="581" r:id="rId90"/>
    <p:sldId id="582" r:id="rId91"/>
    <p:sldId id="583" r:id="rId92"/>
    <p:sldId id="584" r:id="rId93"/>
    <p:sldId id="585" r:id="rId94"/>
    <p:sldId id="463" r:id="rId95"/>
    <p:sldId id="269" r:id="rId96"/>
    <p:sldId id="271" r:id="rId97"/>
    <p:sldId id="383" r:id="rId98"/>
    <p:sldId id="276" r:id="rId99"/>
    <p:sldId id="270" r:id="rId100"/>
    <p:sldId id="272" r:id="rId101"/>
    <p:sldId id="384" r:id="rId102"/>
    <p:sldId id="387" r:id="rId103"/>
    <p:sldId id="388" r:id="rId104"/>
    <p:sldId id="389" r:id="rId105"/>
    <p:sldId id="386" r:id="rId106"/>
    <p:sldId id="390" r:id="rId107"/>
    <p:sldId id="393" r:id="rId108"/>
    <p:sldId id="391" r:id="rId109"/>
    <p:sldId id="392" r:id="rId110"/>
    <p:sldId id="394" r:id="rId1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65FFFA-87D3-4C90-89CD-8CD1AD0D889A}" v="9" dt="2025-02-22T18:43:03.837"/>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74" autoAdjust="0"/>
    <p:restoredTop sz="93969" autoAdjust="0"/>
  </p:normalViewPr>
  <p:slideViewPr>
    <p:cSldViewPr snapToGrid="0">
      <p:cViewPr varScale="1">
        <p:scale>
          <a:sx n="69" d="100"/>
          <a:sy n="69" d="100"/>
        </p:scale>
        <p:origin x="774"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microsoft.com/office/2016/11/relationships/changesInfo" Target="changesInfos/changesInfo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118" Type="http://schemas.microsoft.com/office/2015/10/relationships/revisionInfo" Target="revisionInfo.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dir Miranda Pinto" userId="53b37b87f92a8dc6" providerId="LiveId" clId="{2465FFFA-87D3-4C90-89CD-8CD1AD0D889A}"/>
    <pc:docChg chg="custSel addSld delSld modSld">
      <pc:chgData name="Valdir Miranda Pinto" userId="53b37b87f92a8dc6" providerId="LiveId" clId="{2465FFFA-87D3-4C90-89CD-8CD1AD0D889A}" dt="2025-02-24T14:16:09.887" v="3231" actId="2711"/>
      <pc:docMkLst>
        <pc:docMk/>
      </pc:docMkLst>
      <pc:sldChg chg="add del setBg">
        <pc:chgData name="Valdir Miranda Pinto" userId="53b37b87f92a8dc6" providerId="LiveId" clId="{2465FFFA-87D3-4C90-89CD-8CD1AD0D889A}" dt="2025-02-21T21:36:31.258" v="408" actId="47"/>
        <pc:sldMkLst>
          <pc:docMk/>
          <pc:sldMk cId="3007806090" sldId="262"/>
        </pc:sldMkLst>
      </pc:sldChg>
      <pc:sldChg chg="add del setBg">
        <pc:chgData name="Valdir Miranda Pinto" userId="53b37b87f92a8dc6" providerId="LiveId" clId="{2465FFFA-87D3-4C90-89CD-8CD1AD0D889A}" dt="2025-02-21T21:36:35.758" v="409" actId="47"/>
        <pc:sldMkLst>
          <pc:docMk/>
          <pc:sldMk cId="2163419960" sldId="282"/>
        </pc:sldMkLst>
      </pc:sldChg>
      <pc:sldChg chg="modSp mod">
        <pc:chgData name="Valdir Miranda Pinto" userId="53b37b87f92a8dc6" providerId="LiveId" clId="{2465FFFA-87D3-4C90-89CD-8CD1AD0D889A}" dt="2025-02-21T21:44:17.331" v="528"/>
        <pc:sldMkLst>
          <pc:docMk/>
          <pc:sldMk cId="1440133672" sldId="297"/>
        </pc:sldMkLst>
        <pc:spChg chg="mod">
          <ac:chgData name="Valdir Miranda Pinto" userId="53b37b87f92a8dc6" providerId="LiveId" clId="{2465FFFA-87D3-4C90-89CD-8CD1AD0D889A}" dt="2025-02-21T21:44:17.331" v="528"/>
          <ac:spMkLst>
            <pc:docMk/>
            <pc:sldMk cId="1440133672" sldId="297"/>
            <ac:spMk id="2" creationId="{00000000-0000-0000-0000-000000000000}"/>
          </ac:spMkLst>
        </pc:spChg>
      </pc:sldChg>
      <pc:sldChg chg="modSp mod">
        <pc:chgData name="Valdir Miranda Pinto" userId="53b37b87f92a8dc6" providerId="LiveId" clId="{2465FFFA-87D3-4C90-89CD-8CD1AD0D889A}" dt="2025-02-21T21:42:11.869" v="523"/>
        <pc:sldMkLst>
          <pc:docMk/>
          <pc:sldMk cId="43566507" sldId="298"/>
        </pc:sldMkLst>
        <pc:spChg chg="mod">
          <ac:chgData name="Valdir Miranda Pinto" userId="53b37b87f92a8dc6" providerId="LiveId" clId="{2465FFFA-87D3-4C90-89CD-8CD1AD0D889A}" dt="2025-02-21T21:42:11.869" v="523"/>
          <ac:spMkLst>
            <pc:docMk/>
            <pc:sldMk cId="43566507" sldId="298"/>
            <ac:spMk id="2" creationId="{00000000-0000-0000-0000-000000000000}"/>
          </ac:spMkLst>
        </pc:spChg>
        <pc:spChg chg="mod">
          <ac:chgData name="Valdir Miranda Pinto" userId="53b37b87f92a8dc6" providerId="LiveId" clId="{2465FFFA-87D3-4C90-89CD-8CD1AD0D889A}" dt="2025-02-21T21:25:03.995" v="393" actId="27636"/>
          <ac:spMkLst>
            <pc:docMk/>
            <pc:sldMk cId="43566507" sldId="298"/>
            <ac:spMk id="3" creationId="{00000000-0000-0000-0000-000000000000}"/>
          </ac:spMkLst>
        </pc:spChg>
      </pc:sldChg>
      <pc:sldChg chg="add del setBg">
        <pc:chgData name="Valdir Miranda Pinto" userId="53b37b87f92a8dc6" providerId="LiveId" clId="{2465FFFA-87D3-4C90-89CD-8CD1AD0D889A}" dt="2025-02-21T21:36:27.581" v="407" actId="47"/>
        <pc:sldMkLst>
          <pc:docMk/>
          <pc:sldMk cId="2847045421" sldId="302"/>
        </pc:sldMkLst>
      </pc:sldChg>
      <pc:sldChg chg="modSp mod">
        <pc:chgData name="Valdir Miranda Pinto" userId="53b37b87f92a8dc6" providerId="LiveId" clId="{2465FFFA-87D3-4C90-89CD-8CD1AD0D889A}" dt="2025-02-23T19:41:39.050" v="2007" actId="113"/>
        <pc:sldMkLst>
          <pc:docMk/>
          <pc:sldMk cId="1124397060" sldId="303"/>
        </pc:sldMkLst>
        <pc:spChg chg="mod">
          <ac:chgData name="Valdir Miranda Pinto" userId="53b37b87f92a8dc6" providerId="LiveId" clId="{2465FFFA-87D3-4C90-89CD-8CD1AD0D889A}" dt="2025-02-23T19:41:39.050" v="2007" actId="113"/>
          <ac:spMkLst>
            <pc:docMk/>
            <pc:sldMk cId="1124397060" sldId="303"/>
            <ac:spMk id="3" creationId="{00000000-0000-0000-0000-000000000000}"/>
          </ac:spMkLst>
        </pc:spChg>
      </pc:sldChg>
      <pc:sldChg chg="modSp mod">
        <pc:chgData name="Valdir Miranda Pinto" userId="53b37b87f92a8dc6" providerId="LiveId" clId="{2465FFFA-87D3-4C90-89CD-8CD1AD0D889A}" dt="2025-02-21T21:44:31.619" v="529"/>
        <pc:sldMkLst>
          <pc:docMk/>
          <pc:sldMk cId="2673908878" sldId="311"/>
        </pc:sldMkLst>
        <pc:spChg chg="mod">
          <ac:chgData name="Valdir Miranda Pinto" userId="53b37b87f92a8dc6" providerId="LiveId" clId="{2465FFFA-87D3-4C90-89CD-8CD1AD0D889A}" dt="2025-02-21T21:44:31.619" v="529"/>
          <ac:spMkLst>
            <pc:docMk/>
            <pc:sldMk cId="2673908878" sldId="311"/>
            <ac:spMk id="2" creationId="{00000000-0000-0000-0000-000000000000}"/>
          </ac:spMkLst>
        </pc:spChg>
      </pc:sldChg>
      <pc:sldChg chg="modSp mod">
        <pc:chgData name="Valdir Miranda Pinto" userId="53b37b87f92a8dc6" providerId="LiveId" clId="{2465FFFA-87D3-4C90-89CD-8CD1AD0D889A}" dt="2025-02-21T21:44:48.669" v="530"/>
        <pc:sldMkLst>
          <pc:docMk/>
          <pc:sldMk cId="868964581" sldId="312"/>
        </pc:sldMkLst>
        <pc:spChg chg="mod">
          <ac:chgData name="Valdir Miranda Pinto" userId="53b37b87f92a8dc6" providerId="LiveId" clId="{2465FFFA-87D3-4C90-89CD-8CD1AD0D889A}" dt="2025-02-21T21:44:48.669" v="530"/>
          <ac:spMkLst>
            <pc:docMk/>
            <pc:sldMk cId="868964581" sldId="312"/>
            <ac:spMk id="2" creationId="{00000000-0000-0000-0000-000000000000}"/>
          </ac:spMkLst>
        </pc:spChg>
      </pc:sldChg>
      <pc:sldChg chg="modSp mod">
        <pc:chgData name="Valdir Miranda Pinto" userId="53b37b87f92a8dc6" providerId="LiveId" clId="{2465FFFA-87D3-4C90-89CD-8CD1AD0D889A}" dt="2025-02-21T21:45:01.895" v="531"/>
        <pc:sldMkLst>
          <pc:docMk/>
          <pc:sldMk cId="3296312056" sldId="313"/>
        </pc:sldMkLst>
        <pc:spChg chg="mod">
          <ac:chgData name="Valdir Miranda Pinto" userId="53b37b87f92a8dc6" providerId="LiveId" clId="{2465FFFA-87D3-4C90-89CD-8CD1AD0D889A}" dt="2025-02-21T21:45:01.895" v="531"/>
          <ac:spMkLst>
            <pc:docMk/>
            <pc:sldMk cId="3296312056" sldId="313"/>
            <ac:spMk id="2" creationId="{00000000-0000-0000-0000-000000000000}"/>
          </ac:spMkLst>
        </pc:spChg>
      </pc:sldChg>
      <pc:sldChg chg="modSp mod">
        <pc:chgData name="Valdir Miranda Pinto" userId="53b37b87f92a8dc6" providerId="LiveId" clId="{2465FFFA-87D3-4C90-89CD-8CD1AD0D889A}" dt="2025-02-21T21:45:15.448" v="532"/>
        <pc:sldMkLst>
          <pc:docMk/>
          <pc:sldMk cId="3304959682" sldId="314"/>
        </pc:sldMkLst>
        <pc:spChg chg="mod">
          <ac:chgData name="Valdir Miranda Pinto" userId="53b37b87f92a8dc6" providerId="LiveId" clId="{2465FFFA-87D3-4C90-89CD-8CD1AD0D889A}" dt="2025-02-21T21:45:15.448" v="532"/>
          <ac:spMkLst>
            <pc:docMk/>
            <pc:sldMk cId="3304959682" sldId="314"/>
            <ac:spMk id="2" creationId="{00000000-0000-0000-0000-000000000000}"/>
          </ac:spMkLst>
        </pc:spChg>
      </pc:sldChg>
      <pc:sldChg chg="modSp mod">
        <pc:chgData name="Valdir Miranda Pinto" userId="53b37b87f92a8dc6" providerId="LiveId" clId="{2465FFFA-87D3-4C90-89CD-8CD1AD0D889A}" dt="2025-02-22T19:41:23.154" v="1105" actId="20577"/>
        <pc:sldMkLst>
          <pc:docMk/>
          <pc:sldMk cId="2795104099" sldId="315"/>
        </pc:sldMkLst>
        <pc:spChg chg="mod">
          <ac:chgData name="Valdir Miranda Pinto" userId="53b37b87f92a8dc6" providerId="LiveId" clId="{2465FFFA-87D3-4C90-89CD-8CD1AD0D889A}" dt="2025-02-21T21:45:42.341" v="533"/>
          <ac:spMkLst>
            <pc:docMk/>
            <pc:sldMk cId="2795104099" sldId="315"/>
            <ac:spMk id="2" creationId="{00000000-0000-0000-0000-000000000000}"/>
          </ac:spMkLst>
        </pc:spChg>
        <pc:spChg chg="mod">
          <ac:chgData name="Valdir Miranda Pinto" userId="53b37b87f92a8dc6" providerId="LiveId" clId="{2465FFFA-87D3-4C90-89CD-8CD1AD0D889A}" dt="2025-02-22T19:41:23.154" v="1105" actId="20577"/>
          <ac:spMkLst>
            <pc:docMk/>
            <pc:sldMk cId="2795104099" sldId="315"/>
            <ac:spMk id="3" creationId="{00000000-0000-0000-0000-000000000000}"/>
          </ac:spMkLst>
        </pc:spChg>
      </pc:sldChg>
      <pc:sldChg chg="modSp mod">
        <pc:chgData name="Valdir Miranda Pinto" userId="53b37b87f92a8dc6" providerId="LiveId" clId="{2465FFFA-87D3-4C90-89CD-8CD1AD0D889A}" dt="2025-02-22T19:41:13.093" v="1074" actId="6549"/>
        <pc:sldMkLst>
          <pc:docMk/>
          <pc:sldMk cId="1763108591" sldId="316"/>
        </pc:sldMkLst>
        <pc:spChg chg="mod">
          <ac:chgData name="Valdir Miranda Pinto" userId="53b37b87f92a8dc6" providerId="LiveId" clId="{2465FFFA-87D3-4C90-89CD-8CD1AD0D889A}" dt="2025-02-21T21:46:07.135" v="534"/>
          <ac:spMkLst>
            <pc:docMk/>
            <pc:sldMk cId="1763108591" sldId="316"/>
            <ac:spMk id="2" creationId="{00000000-0000-0000-0000-000000000000}"/>
          </ac:spMkLst>
        </pc:spChg>
        <pc:spChg chg="mod">
          <ac:chgData name="Valdir Miranda Pinto" userId="53b37b87f92a8dc6" providerId="LiveId" clId="{2465FFFA-87D3-4C90-89CD-8CD1AD0D889A}" dt="2025-02-22T19:41:13.093" v="1074" actId="6549"/>
          <ac:spMkLst>
            <pc:docMk/>
            <pc:sldMk cId="1763108591" sldId="316"/>
            <ac:spMk id="3" creationId="{00000000-0000-0000-0000-000000000000}"/>
          </ac:spMkLst>
        </pc:spChg>
      </pc:sldChg>
      <pc:sldChg chg="modSp mod">
        <pc:chgData name="Valdir Miranda Pinto" userId="53b37b87f92a8dc6" providerId="LiveId" clId="{2465FFFA-87D3-4C90-89CD-8CD1AD0D889A}" dt="2025-02-22T19:40:57.588" v="1045" actId="6549"/>
        <pc:sldMkLst>
          <pc:docMk/>
          <pc:sldMk cId="2130429090" sldId="317"/>
        </pc:sldMkLst>
        <pc:spChg chg="mod">
          <ac:chgData name="Valdir Miranda Pinto" userId="53b37b87f92a8dc6" providerId="LiveId" clId="{2465FFFA-87D3-4C90-89CD-8CD1AD0D889A}" dt="2025-02-21T21:46:34.169" v="535"/>
          <ac:spMkLst>
            <pc:docMk/>
            <pc:sldMk cId="2130429090" sldId="317"/>
            <ac:spMk id="2" creationId="{00000000-0000-0000-0000-000000000000}"/>
          </ac:spMkLst>
        </pc:spChg>
        <pc:spChg chg="mod">
          <ac:chgData name="Valdir Miranda Pinto" userId="53b37b87f92a8dc6" providerId="LiveId" clId="{2465FFFA-87D3-4C90-89CD-8CD1AD0D889A}" dt="2025-02-22T19:40:57.588" v="1045" actId="6549"/>
          <ac:spMkLst>
            <pc:docMk/>
            <pc:sldMk cId="2130429090" sldId="317"/>
            <ac:spMk id="3" creationId="{00000000-0000-0000-0000-000000000000}"/>
          </ac:spMkLst>
        </pc:spChg>
      </pc:sldChg>
      <pc:sldChg chg="modSp mod">
        <pc:chgData name="Valdir Miranda Pinto" userId="53b37b87f92a8dc6" providerId="LiveId" clId="{2465FFFA-87D3-4C90-89CD-8CD1AD0D889A}" dt="2025-02-22T19:40:45.424" v="1016" actId="6549"/>
        <pc:sldMkLst>
          <pc:docMk/>
          <pc:sldMk cId="403008061" sldId="318"/>
        </pc:sldMkLst>
        <pc:spChg chg="mod">
          <ac:chgData name="Valdir Miranda Pinto" userId="53b37b87f92a8dc6" providerId="LiveId" clId="{2465FFFA-87D3-4C90-89CD-8CD1AD0D889A}" dt="2025-02-21T21:46:48.914" v="536"/>
          <ac:spMkLst>
            <pc:docMk/>
            <pc:sldMk cId="403008061" sldId="318"/>
            <ac:spMk id="2" creationId="{00000000-0000-0000-0000-000000000000}"/>
          </ac:spMkLst>
        </pc:spChg>
        <pc:spChg chg="mod">
          <ac:chgData name="Valdir Miranda Pinto" userId="53b37b87f92a8dc6" providerId="LiveId" clId="{2465FFFA-87D3-4C90-89CD-8CD1AD0D889A}" dt="2025-02-22T19:40:45.424" v="1016" actId="6549"/>
          <ac:spMkLst>
            <pc:docMk/>
            <pc:sldMk cId="403008061" sldId="318"/>
            <ac:spMk id="3" creationId="{00000000-0000-0000-0000-000000000000}"/>
          </ac:spMkLst>
        </pc:spChg>
      </pc:sldChg>
      <pc:sldChg chg="modSp mod">
        <pc:chgData name="Valdir Miranda Pinto" userId="53b37b87f92a8dc6" providerId="LiveId" clId="{2465FFFA-87D3-4C90-89CD-8CD1AD0D889A}" dt="2025-02-22T18:50:38.616" v="947" actId="14100"/>
        <pc:sldMkLst>
          <pc:docMk/>
          <pc:sldMk cId="3768099981" sldId="319"/>
        </pc:sldMkLst>
        <pc:spChg chg="mod">
          <ac:chgData name="Valdir Miranda Pinto" userId="53b37b87f92a8dc6" providerId="LiveId" clId="{2465FFFA-87D3-4C90-89CD-8CD1AD0D889A}" dt="2025-02-21T21:47:09.429" v="537"/>
          <ac:spMkLst>
            <pc:docMk/>
            <pc:sldMk cId="3768099981" sldId="319"/>
            <ac:spMk id="2" creationId="{00000000-0000-0000-0000-000000000000}"/>
          </ac:spMkLst>
        </pc:spChg>
        <pc:spChg chg="mod">
          <ac:chgData name="Valdir Miranda Pinto" userId="53b37b87f92a8dc6" providerId="LiveId" clId="{2465FFFA-87D3-4C90-89CD-8CD1AD0D889A}" dt="2025-02-22T18:50:38.616" v="947" actId="14100"/>
          <ac:spMkLst>
            <pc:docMk/>
            <pc:sldMk cId="3768099981" sldId="319"/>
            <ac:spMk id="3" creationId="{00000000-0000-0000-0000-000000000000}"/>
          </ac:spMkLst>
        </pc:spChg>
      </pc:sldChg>
      <pc:sldChg chg="modSp mod">
        <pc:chgData name="Valdir Miranda Pinto" userId="53b37b87f92a8dc6" providerId="LiveId" clId="{2465FFFA-87D3-4C90-89CD-8CD1AD0D889A}" dt="2025-02-24T11:56:28.869" v="2475" actId="6549"/>
        <pc:sldMkLst>
          <pc:docMk/>
          <pc:sldMk cId="1125181093" sldId="320"/>
        </pc:sldMkLst>
        <pc:spChg chg="mod">
          <ac:chgData name="Valdir Miranda Pinto" userId="53b37b87f92a8dc6" providerId="LiveId" clId="{2465FFFA-87D3-4C90-89CD-8CD1AD0D889A}" dt="2025-02-21T21:51:20.334" v="612"/>
          <ac:spMkLst>
            <pc:docMk/>
            <pc:sldMk cId="1125181093" sldId="320"/>
            <ac:spMk id="2" creationId="{00000000-0000-0000-0000-000000000000}"/>
          </ac:spMkLst>
        </pc:spChg>
        <pc:spChg chg="mod">
          <ac:chgData name="Valdir Miranda Pinto" userId="53b37b87f92a8dc6" providerId="LiveId" clId="{2465FFFA-87D3-4C90-89CD-8CD1AD0D889A}" dt="2025-02-24T11:56:28.869" v="2475" actId="6549"/>
          <ac:spMkLst>
            <pc:docMk/>
            <pc:sldMk cId="1125181093" sldId="320"/>
            <ac:spMk id="3" creationId="{00000000-0000-0000-0000-000000000000}"/>
          </ac:spMkLst>
        </pc:spChg>
      </pc:sldChg>
      <pc:sldChg chg="modSp mod">
        <pc:chgData name="Valdir Miranda Pinto" userId="53b37b87f92a8dc6" providerId="LiveId" clId="{2465FFFA-87D3-4C90-89CD-8CD1AD0D889A}" dt="2025-02-24T11:55:10.628" v="2449" actId="20577"/>
        <pc:sldMkLst>
          <pc:docMk/>
          <pc:sldMk cId="365234869" sldId="321"/>
        </pc:sldMkLst>
        <pc:spChg chg="mod">
          <ac:chgData name="Valdir Miranda Pinto" userId="53b37b87f92a8dc6" providerId="LiveId" clId="{2465FFFA-87D3-4C90-89CD-8CD1AD0D889A}" dt="2025-02-24T11:55:10.628" v="2449" actId="20577"/>
          <ac:spMkLst>
            <pc:docMk/>
            <pc:sldMk cId="365234869" sldId="321"/>
            <ac:spMk id="3" creationId="{00000000-0000-0000-0000-000000000000}"/>
          </ac:spMkLst>
        </pc:spChg>
        <pc:spChg chg="mod">
          <ac:chgData name="Valdir Miranda Pinto" userId="53b37b87f92a8dc6" providerId="LiveId" clId="{2465FFFA-87D3-4C90-89CD-8CD1AD0D889A}" dt="2025-02-21T21:50:12.173" v="574"/>
          <ac:spMkLst>
            <pc:docMk/>
            <pc:sldMk cId="365234869" sldId="321"/>
            <ac:spMk id="6" creationId="{00000000-0000-0000-0000-000000000000}"/>
          </ac:spMkLst>
        </pc:spChg>
      </pc:sldChg>
      <pc:sldChg chg="modSp mod">
        <pc:chgData name="Valdir Miranda Pinto" userId="53b37b87f92a8dc6" providerId="LiveId" clId="{2465FFFA-87D3-4C90-89CD-8CD1AD0D889A}" dt="2025-02-24T11:50:55.247" v="2426" actId="14100"/>
        <pc:sldMkLst>
          <pc:docMk/>
          <pc:sldMk cId="3662624793" sldId="322"/>
        </pc:sldMkLst>
        <pc:spChg chg="mod">
          <ac:chgData name="Valdir Miranda Pinto" userId="53b37b87f92a8dc6" providerId="LiveId" clId="{2465FFFA-87D3-4C90-89CD-8CD1AD0D889A}" dt="2025-02-24T11:50:55.247" v="2426" actId="14100"/>
          <ac:spMkLst>
            <pc:docMk/>
            <pc:sldMk cId="3662624793" sldId="322"/>
            <ac:spMk id="3" creationId="{00000000-0000-0000-0000-000000000000}"/>
          </ac:spMkLst>
        </pc:spChg>
        <pc:spChg chg="mod">
          <ac:chgData name="Valdir Miranda Pinto" userId="53b37b87f92a8dc6" providerId="LiveId" clId="{2465FFFA-87D3-4C90-89CD-8CD1AD0D889A}" dt="2025-02-21T21:49:37.792" v="540"/>
          <ac:spMkLst>
            <pc:docMk/>
            <pc:sldMk cId="3662624793" sldId="322"/>
            <ac:spMk id="6" creationId="{00000000-0000-0000-0000-000000000000}"/>
          </ac:spMkLst>
        </pc:spChg>
      </pc:sldChg>
      <pc:sldChg chg="modSp mod">
        <pc:chgData name="Valdir Miranda Pinto" userId="53b37b87f92a8dc6" providerId="LiveId" clId="{2465FFFA-87D3-4C90-89CD-8CD1AD0D889A}" dt="2025-02-24T11:50:14.711" v="2424" actId="6549"/>
        <pc:sldMkLst>
          <pc:docMk/>
          <pc:sldMk cId="1818248851" sldId="323"/>
        </pc:sldMkLst>
        <pc:spChg chg="mod">
          <ac:chgData name="Valdir Miranda Pinto" userId="53b37b87f92a8dc6" providerId="LiveId" clId="{2465FFFA-87D3-4C90-89CD-8CD1AD0D889A}" dt="2025-02-21T21:48:10.601" v="539"/>
          <ac:spMkLst>
            <pc:docMk/>
            <pc:sldMk cId="1818248851" sldId="323"/>
            <ac:spMk id="2" creationId="{00000000-0000-0000-0000-000000000000}"/>
          </ac:spMkLst>
        </pc:spChg>
        <pc:spChg chg="mod">
          <ac:chgData name="Valdir Miranda Pinto" userId="53b37b87f92a8dc6" providerId="LiveId" clId="{2465FFFA-87D3-4C90-89CD-8CD1AD0D889A}" dt="2025-02-24T11:50:14.711" v="2424" actId="6549"/>
          <ac:spMkLst>
            <pc:docMk/>
            <pc:sldMk cId="1818248851" sldId="323"/>
            <ac:spMk id="3" creationId="{00000000-0000-0000-0000-000000000000}"/>
          </ac:spMkLst>
        </pc:spChg>
      </pc:sldChg>
      <pc:sldChg chg="modSp mod">
        <pc:chgData name="Valdir Miranda Pinto" userId="53b37b87f92a8dc6" providerId="LiveId" clId="{2465FFFA-87D3-4C90-89CD-8CD1AD0D889A}" dt="2025-02-22T18:49:56.668" v="904" actId="6549"/>
        <pc:sldMkLst>
          <pc:docMk/>
          <pc:sldMk cId="3929162132" sldId="324"/>
        </pc:sldMkLst>
        <pc:spChg chg="mod">
          <ac:chgData name="Valdir Miranda Pinto" userId="53b37b87f92a8dc6" providerId="LiveId" clId="{2465FFFA-87D3-4C90-89CD-8CD1AD0D889A}" dt="2025-02-21T21:47:27.055" v="538"/>
          <ac:spMkLst>
            <pc:docMk/>
            <pc:sldMk cId="3929162132" sldId="324"/>
            <ac:spMk id="2" creationId="{00000000-0000-0000-0000-000000000000}"/>
          </ac:spMkLst>
        </pc:spChg>
        <pc:spChg chg="mod">
          <ac:chgData name="Valdir Miranda Pinto" userId="53b37b87f92a8dc6" providerId="LiveId" clId="{2465FFFA-87D3-4C90-89CD-8CD1AD0D889A}" dt="2025-02-22T18:49:56.668" v="904" actId="6549"/>
          <ac:spMkLst>
            <pc:docMk/>
            <pc:sldMk cId="3929162132" sldId="324"/>
            <ac:spMk id="3" creationId="{00000000-0000-0000-0000-000000000000}"/>
          </ac:spMkLst>
        </pc:spChg>
      </pc:sldChg>
      <pc:sldChg chg="modSp mod">
        <pc:chgData name="Valdir Miranda Pinto" userId="53b37b87f92a8dc6" providerId="LiveId" clId="{2465FFFA-87D3-4C90-89CD-8CD1AD0D889A}" dt="2025-02-21T21:52:21.508" v="679" actId="6549"/>
        <pc:sldMkLst>
          <pc:docMk/>
          <pc:sldMk cId="1788446748" sldId="325"/>
        </pc:sldMkLst>
        <pc:spChg chg="mod">
          <ac:chgData name="Valdir Miranda Pinto" userId="53b37b87f92a8dc6" providerId="LiveId" clId="{2465FFFA-87D3-4C90-89CD-8CD1AD0D889A}" dt="2025-02-21T21:52:21.508" v="679" actId="6549"/>
          <ac:spMkLst>
            <pc:docMk/>
            <pc:sldMk cId="1788446748" sldId="325"/>
            <ac:spMk id="3" creationId="{00000000-0000-0000-0000-000000000000}"/>
          </ac:spMkLst>
        </pc:spChg>
        <pc:spChg chg="mod">
          <ac:chgData name="Valdir Miranda Pinto" userId="53b37b87f92a8dc6" providerId="LiveId" clId="{2465FFFA-87D3-4C90-89CD-8CD1AD0D889A}" dt="2025-02-21T21:52:14.541" v="646"/>
          <ac:spMkLst>
            <pc:docMk/>
            <pc:sldMk cId="1788446748" sldId="325"/>
            <ac:spMk id="6" creationId="{00000000-0000-0000-0000-000000000000}"/>
          </ac:spMkLst>
        </pc:spChg>
      </pc:sldChg>
      <pc:sldChg chg="modSp mod">
        <pc:chgData name="Valdir Miranda Pinto" userId="53b37b87f92a8dc6" providerId="LiveId" clId="{2465FFFA-87D3-4C90-89CD-8CD1AD0D889A}" dt="2025-02-21T21:53:21.855" v="719"/>
        <pc:sldMkLst>
          <pc:docMk/>
          <pc:sldMk cId="1274219149" sldId="328"/>
        </pc:sldMkLst>
        <pc:spChg chg="mod">
          <ac:chgData name="Valdir Miranda Pinto" userId="53b37b87f92a8dc6" providerId="LiveId" clId="{2465FFFA-87D3-4C90-89CD-8CD1AD0D889A}" dt="2025-02-21T21:53:21.855" v="719"/>
          <ac:spMkLst>
            <pc:docMk/>
            <pc:sldMk cId="1274219149" sldId="328"/>
            <ac:spMk id="2" creationId="{00000000-0000-0000-0000-000000000000}"/>
          </ac:spMkLst>
        </pc:spChg>
        <pc:spChg chg="mod">
          <ac:chgData name="Valdir Miranda Pinto" userId="53b37b87f92a8dc6" providerId="LiveId" clId="{2465FFFA-87D3-4C90-89CD-8CD1AD0D889A}" dt="2025-02-21T21:53:04.830" v="718" actId="6549"/>
          <ac:spMkLst>
            <pc:docMk/>
            <pc:sldMk cId="1274219149" sldId="328"/>
            <ac:spMk id="3" creationId="{00000000-0000-0000-0000-000000000000}"/>
          </ac:spMkLst>
        </pc:spChg>
      </pc:sldChg>
      <pc:sldChg chg="modSp mod">
        <pc:chgData name="Valdir Miranda Pinto" userId="53b37b87f92a8dc6" providerId="LiveId" clId="{2465FFFA-87D3-4C90-89CD-8CD1AD0D889A}" dt="2025-02-21T21:56:05.439" v="857"/>
        <pc:sldMkLst>
          <pc:docMk/>
          <pc:sldMk cId="3391576727" sldId="335"/>
        </pc:sldMkLst>
        <pc:spChg chg="mod">
          <ac:chgData name="Valdir Miranda Pinto" userId="53b37b87f92a8dc6" providerId="LiveId" clId="{2465FFFA-87D3-4C90-89CD-8CD1AD0D889A}" dt="2025-02-21T21:55:47.718" v="856" actId="6549"/>
          <ac:spMkLst>
            <pc:docMk/>
            <pc:sldMk cId="3391576727" sldId="335"/>
            <ac:spMk id="3" creationId="{00000000-0000-0000-0000-000000000000}"/>
          </ac:spMkLst>
        </pc:spChg>
        <pc:spChg chg="mod">
          <ac:chgData name="Valdir Miranda Pinto" userId="53b37b87f92a8dc6" providerId="LiveId" clId="{2465FFFA-87D3-4C90-89CD-8CD1AD0D889A}" dt="2025-02-21T21:56:05.439" v="857"/>
          <ac:spMkLst>
            <pc:docMk/>
            <pc:sldMk cId="3391576727" sldId="335"/>
            <ac:spMk id="6" creationId="{00000000-0000-0000-0000-000000000000}"/>
          </ac:spMkLst>
        </pc:spChg>
      </pc:sldChg>
      <pc:sldChg chg="modSp mod">
        <pc:chgData name="Valdir Miranda Pinto" userId="53b37b87f92a8dc6" providerId="LiveId" clId="{2465FFFA-87D3-4C90-89CD-8CD1AD0D889A}" dt="2025-02-21T21:55:27.723" v="822" actId="6549"/>
        <pc:sldMkLst>
          <pc:docMk/>
          <pc:sldMk cId="3931956365" sldId="336"/>
        </pc:sldMkLst>
        <pc:spChg chg="mod">
          <ac:chgData name="Valdir Miranda Pinto" userId="53b37b87f92a8dc6" providerId="LiveId" clId="{2465FFFA-87D3-4C90-89CD-8CD1AD0D889A}" dt="2025-02-21T21:55:27.723" v="822" actId="6549"/>
          <ac:spMkLst>
            <pc:docMk/>
            <pc:sldMk cId="3931956365" sldId="336"/>
            <ac:spMk id="3" creationId="{00000000-0000-0000-0000-000000000000}"/>
          </ac:spMkLst>
        </pc:spChg>
        <pc:spChg chg="mod">
          <ac:chgData name="Valdir Miranda Pinto" userId="53b37b87f92a8dc6" providerId="LiveId" clId="{2465FFFA-87D3-4C90-89CD-8CD1AD0D889A}" dt="2025-02-21T21:55:20.203" v="789"/>
          <ac:spMkLst>
            <pc:docMk/>
            <pc:sldMk cId="3931956365" sldId="336"/>
            <ac:spMk id="6" creationId="{00000000-0000-0000-0000-000000000000}"/>
          </ac:spMkLst>
        </pc:spChg>
      </pc:sldChg>
      <pc:sldChg chg="modSp mod">
        <pc:chgData name="Valdir Miranda Pinto" userId="53b37b87f92a8dc6" providerId="LiveId" clId="{2465FFFA-87D3-4C90-89CD-8CD1AD0D889A}" dt="2025-02-21T21:54:59.218" v="788"/>
        <pc:sldMkLst>
          <pc:docMk/>
          <pc:sldMk cId="158324604" sldId="337"/>
        </pc:sldMkLst>
        <pc:spChg chg="mod">
          <ac:chgData name="Valdir Miranda Pinto" userId="53b37b87f92a8dc6" providerId="LiveId" clId="{2465FFFA-87D3-4C90-89CD-8CD1AD0D889A}" dt="2025-02-21T21:54:51.792" v="787" actId="6549"/>
          <ac:spMkLst>
            <pc:docMk/>
            <pc:sldMk cId="158324604" sldId="337"/>
            <ac:spMk id="3" creationId="{00000000-0000-0000-0000-000000000000}"/>
          </ac:spMkLst>
        </pc:spChg>
        <pc:spChg chg="mod">
          <ac:chgData name="Valdir Miranda Pinto" userId="53b37b87f92a8dc6" providerId="LiveId" clId="{2465FFFA-87D3-4C90-89CD-8CD1AD0D889A}" dt="2025-02-21T21:54:59.218" v="788"/>
          <ac:spMkLst>
            <pc:docMk/>
            <pc:sldMk cId="158324604" sldId="337"/>
            <ac:spMk id="6" creationId="{00000000-0000-0000-0000-000000000000}"/>
          </ac:spMkLst>
        </pc:spChg>
      </pc:sldChg>
      <pc:sldChg chg="modSp mod">
        <pc:chgData name="Valdir Miranda Pinto" userId="53b37b87f92a8dc6" providerId="LiveId" clId="{2465FFFA-87D3-4C90-89CD-8CD1AD0D889A}" dt="2025-02-21T21:54:32.285" v="753" actId="6549"/>
        <pc:sldMkLst>
          <pc:docMk/>
          <pc:sldMk cId="3174037149" sldId="338"/>
        </pc:sldMkLst>
        <pc:spChg chg="mod">
          <ac:chgData name="Valdir Miranda Pinto" userId="53b37b87f92a8dc6" providerId="LiveId" clId="{2465FFFA-87D3-4C90-89CD-8CD1AD0D889A}" dt="2025-02-21T21:54:24.606" v="720"/>
          <ac:spMkLst>
            <pc:docMk/>
            <pc:sldMk cId="3174037149" sldId="338"/>
            <ac:spMk id="2" creationId="{00000000-0000-0000-0000-000000000000}"/>
          </ac:spMkLst>
        </pc:spChg>
        <pc:spChg chg="mod">
          <ac:chgData name="Valdir Miranda Pinto" userId="53b37b87f92a8dc6" providerId="LiveId" clId="{2465FFFA-87D3-4C90-89CD-8CD1AD0D889A}" dt="2025-02-21T21:54:32.285" v="753" actId="6549"/>
          <ac:spMkLst>
            <pc:docMk/>
            <pc:sldMk cId="3174037149" sldId="338"/>
            <ac:spMk id="3" creationId="{00000000-0000-0000-0000-000000000000}"/>
          </ac:spMkLst>
        </pc:spChg>
      </pc:sldChg>
      <pc:sldChg chg="modSp del mod">
        <pc:chgData name="Valdir Miranda Pinto" userId="53b37b87f92a8dc6" providerId="LiveId" clId="{2465FFFA-87D3-4C90-89CD-8CD1AD0D889A}" dt="2025-02-24T14:00:06.883" v="3193" actId="47"/>
        <pc:sldMkLst>
          <pc:docMk/>
          <pc:sldMk cId="4193511756" sldId="363"/>
        </pc:sldMkLst>
      </pc:sldChg>
      <pc:sldChg chg="del">
        <pc:chgData name="Valdir Miranda Pinto" userId="53b37b87f92a8dc6" providerId="LiveId" clId="{2465FFFA-87D3-4C90-89CD-8CD1AD0D889A}" dt="2025-02-22T20:28:09.105" v="1988" actId="47"/>
        <pc:sldMkLst>
          <pc:docMk/>
          <pc:sldMk cId="1808551544" sldId="385"/>
        </pc:sldMkLst>
      </pc:sldChg>
      <pc:sldChg chg="del">
        <pc:chgData name="Valdir Miranda Pinto" userId="53b37b87f92a8dc6" providerId="LiveId" clId="{2465FFFA-87D3-4C90-89CD-8CD1AD0D889A}" dt="2025-02-21T21:56:51.341" v="860" actId="47"/>
        <pc:sldMkLst>
          <pc:docMk/>
          <pc:sldMk cId="2676803582" sldId="440"/>
        </pc:sldMkLst>
      </pc:sldChg>
      <pc:sldChg chg="modSp del mod">
        <pc:chgData name="Valdir Miranda Pinto" userId="53b37b87f92a8dc6" providerId="LiveId" clId="{2465FFFA-87D3-4C90-89CD-8CD1AD0D889A}" dt="2025-02-22T19:50:57.887" v="1107" actId="47"/>
        <pc:sldMkLst>
          <pc:docMk/>
          <pc:sldMk cId="2956933782" sldId="442"/>
        </pc:sldMkLst>
      </pc:sldChg>
      <pc:sldChg chg="del">
        <pc:chgData name="Valdir Miranda Pinto" userId="53b37b87f92a8dc6" providerId="LiveId" clId="{2465FFFA-87D3-4C90-89CD-8CD1AD0D889A}" dt="2025-02-22T19:51:15.053" v="1108" actId="47"/>
        <pc:sldMkLst>
          <pc:docMk/>
          <pc:sldMk cId="1391770222" sldId="443"/>
        </pc:sldMkLst>
      </pc:sldChg>
      <pc:sldChg chg="modSp del mod">
        <pc:chgData name="Valdir Miranda Pinto" userId="53b37b87f92a8dc6" providerId="LiveId" clId="{2465FFFA-87D3-4C90-89CD-8CD1AD0D889A}" dt="2025-02-21T21:56:39.386" v="859" actId="47"/>
        <pc:sldMkLst>
          <pc:docMk/>
          <pc:sldMk cId="1981486539" sldId="445"/>
        </pc:sldMkLst>
      </pc:sldChg>
      <pc:sldChg chg="modSp add del mod setBg">
        <pc:chgData name="Valdir Miranda Pinto" userId="53b37b87f92a8dc6" providerId="LiveId" clId="{2465FFFA-87D3-4C90-89CD-8CD1AD0D889A}" dt="2025-02-21T21:36:24.337" v="406" actId="47"/>
        <pc:sldMkLst>
          <pc:docMk/>
          <pc:sldMk cId="529245015" sldId="446"/>
        </pc:sldMkLst>
      </pc:sldChg>
      <pc:sldChg chg="del">
        <pc:chgData name="Valdir Miranda Pinto" userId="53b37b87f92a8dc6" providerId="LiveId" clId="{2465FFFA-87D3-4C90-89CD-8CD1AD0D889A}" dt="2025-02-22T19:52:58.595" v="1111" actId="47"/>
        <pc:sldMkLst>
          <pc:docMk/>
          <pc:sldMk cId="3402530482" sldId="447"/>
        </pc:sldMkLst>
      </pc:sldChg>
      <pc:sldChg chg="del">
        <pc:chgData name="Valdir Miranda Pinto" userId="53b37b87f92a8dc6" providerId="LiveId" clId="{2465FFFA-87D3-4C90-89CD-8CD1AD0D889A}" dt="2025-02-22T19:53:10.296" v="1112" actId="47"/>
        <pc:sldMkLst>
          <pc:docMk/>
          <pc:sldMk cId="2747236603" sldId="448"/>
        </pc:sldMkLst>
      </pc:sldChg>
      <pc:sldChg chg="del">
        <pc:chgData name="Valdir Miranda Pinto" userId="53b37b87f92a8dc6" providerId="LiveId" clId="{2465FFFA-87D3-4C90-89CD-8CD1AD0D889A}" dt="2025-02-22T19:53:30.470" v="1115" actId="47"/>
        <pc:sldMkLst>
          <pc:docMk/>
          <pc:sldMk cId="383107536" sldId="449"/>
        </pc:sldMkLst>
      </pc:sldChg>
      <pc:sldChg chg="del">
        <pc:chgData name="Valdir Miranda Pinto" userId="53b37b87f92a8dc6" providerId="LiveId" clId="{2465FFFA-87D3-4C90-89CD-8CD1AD0D889A}" dt="2025-02-22T19:53:58.985" v="1118" actId="47"/>
        <pc:sldMkLst>
          <pc:docMk/>
          <pc:sldMk cId="2143093503" sldId="450"/>
        </pc:sldMkLst>
      </pc:sldChg>
      <pc:sldChg chg="del">
        <pc:chgData name="Valdir Miranda Pinto" userId="53b37b87f92a8dc6" providerId="LiveId" clId="{2465FFFA-87D3-4C90-89CD-8CD1AD0D889A}" dt="2025-02-22T19:52:13.545" v="1109" actId="47"/>
        <pc:sldMkLst>
          <pc:docMk/>
          <pc:sldMk cId="2565030928" sldId="453"/>
        </pc:sldMkLst>
      </pc:sldChg>
      <pc:sldChg chg="del">
        <pc:chgData name="Valdir Miranda Pinto" userId="53b37b87f92a8dc6" providerId="LiveId" clId="{2465FFFA-87D3-4C90-89CD-8CD1AD0D889A}" dt="2025-02-22T19:52:25.803" v="1110" actId="47"/>
        <pc:sldMkLst>
          <pc:docMk/>
          <pc:sldMk cId="3168547004" sldId="454"/>
        </pc:sldMkLst>
      </pc:sldChg>
      <pc:sldChg chg="del">
        <pc:chgData name="Valdir Miranda Pinto" userId="53b37b87f92a8dc6" providerId="LiveId" clId="{2465FFFA-87D3-4C90-89CD-8CD1AD0D889A}" dt="2025-02-22T19:53:15.179" v="1113" actId="47"/>
        <pc:sldMkLst>
          <pc:docMk/>
          <pc:sldMk cId="131395855" sldId="457"/>
        </pc:sldMkLst>
      </pc:sldChg>
      <pc:sldChg chg="del">
        <pc:chgData name="Valdir Miranda Pinto" userId="53b37b87f92a8dc6" providerId="LiveId" clId="{2465FFFA-87D3-4C90-89CD-8CD1AD0D889A}" dt="2025-02-22T19:53:18.493" v="1114" actId="47"/>
        <pc:sldMkLst>
          <pc:docMk/>
          <pc:sldMk cId="2448921115" sldId="458"/>
        </pc:sldMkLst>
      </pc:sldChg>
      <pc:sldChg chg="del">
        <pc:chgData name="Valdir Miranda Pinto" userId="53b37b87f92a8dc6" providerId="LiveId" clId="{2465FFFA-87D3-4C90-89CD-8CD1AD0D889A}" dt="2025-02-22T19:53:48.113" v="1116" actId="47"/>
        <pc:sldMkLst>
          <pc:docMk/>
          <pc:sldMk cId="2228877444" sldId="459"/>
        </pc:sldMkLst>
      </pc:sldChg>
      <pc:sldChg chg="del">
        <pc:chgData name="Valdir Miranda Pinto" userId="53b37b87f92a8dc6" providerId="LiveId" clId="{2465FFFA-87D3-4C90-89CD-8CD1AD0D889A}" dt="2025-02-22T19:53:52.290" v="1117" actId="47"/>
        <pc:sldMkLst>
          <pc:docMk/>
          <pc:sldMk cId="1781639690" sldId="460"/>
        </pc:sldMkLst>
      </pc:sldChg>
      <pc:sldChg chg="modSp mod">
        <pc:chgData name="Valdir Miranda Pinto" userId="53b37b87f92a8dc6" providerId="LiveId" clId="{2465FFFA-87D3-4C90-89CD-8CD1AD0D889A}" dt="2025-02-23T19:41:02.875" v="2002" actId="113"/>
        <pc:sldMkLst>
          <pc:docMk/>
          <pc:sldMk cId="2401698654" sldId="467"/>
        </pc:sldMkLst>
        <pc:spChg chg="mod">
          <ac:chgData name="Valdir Miranda Pinto" userId="53b37b87f92a8dc6" providerId="LiveId" clId="{2465FFFA-87D3-4C90-89CD-8CD1AD0D889A}" dt="2025-02-23T19:41:02.875" v="2002" actId="113"/>
          <ac:spMkLst>
            <pc:docMk/>
            <pc:sldMk cId="2401698654" sldId="467"/>
            <ac:spMk id="3" creationId="{D04F11D3-95B0-14FB-3B08-2B8BBA6FA976}"/>
          </ac:spMkLst>
        </pc:spChg>
      </pc:sldChg>
      <pc:sldChg chg="modSp add mod">
        <pc:chgData name="Valdir Miranda Pinto" userId="53b37b87f92a8dc6" providerId="LiveId" clId="{2465FFFA-87D3-4C90-89CD-8CD1AD0D889A}" dt="2025-02-21T12:46:36.051" v="230" actId="20577"/>
        <pc:sldMkLst>
          <pc:docMk/>
          <pc:sldMk cId="2061692109" sldId="470"/>
        </pc:sldMkLst>
        <pc:spChg chg="mod">
          <ac:chgData name="Valdir Miranda Pinto" userId="53b37b87f92a8dc6" providerId="LiveId" clId="{2465FFFA-87D3-4C90-89CD-8CD1AD0D889A}" dt="2025-02-21T12:46:36.051" v="230" actId="20577"/>
          <ac:spMkLst>
            <pc:docMk/>
            <pc:sldMk cId="2061692109" sldId="470"/>
            <ac:spMk id="3" creationId="{9AA76217-F1BC-6E1B-52C0-9FDE66E2CEE0}"/>
          </ac:spMkLst>
        </pc:spChg>
      </pc:sldChg>
      <pc:sldChg chg="addSp modSp add mod">
        <pc:chgData name="Valdir Miranda Pinto" userId="53b37b87f92a8dc6" providerId="LiveId" clId="{2465FFFA-87D3-4C90-89CD-8CD1AD0D889A}" dt="2025-02-24T12:38:51.946" v="2965" actId="14100"/>
        <pc:sldMkLst>
          <pc:docMk/>
          <pc:sldMk cId="4122968892" sldId="471"/>
        </pc:sldMkLst>
        <pc:spChg chg="mod">
          <ac:chgData name="Valdir Miranda Pinto" userId="53b37b87f92a8dc6" providerId="LiveId" clId="{2465FFFA-87D3-4C90-89CD-8CD1AD0D889A}" dt="2025-02-21T19:39:27.280" v="288" actId="14100"/>
          <ac:spMkLst>
            <pc:docMk/>
            <pc:sldMk cId="4122968892" sldId="471"/>
            <ac:spMk id="2" creationId="{9B0567BC-36B7-EC6F-0904-37987307765C}"/>
          </ac:spMkLst>
        </pc:spChg>
        <pc:spChg chg="mod">
          <ac:chgData name="Valdir Miranda Pinto" userId="53b37b87f92a8dc6" providerId="LiveId" clId="{2465FFFA-87D3-4C90-89CD-8CD1AD0D889A}" dt="2025-02-24T12:16:08.627" v="2667" actId="14100"/>
          <ac:spMkLst>
            <pc:docMk/>
            <pc:sldMk cId="4122968892" sldId="471"/>
            <ac:spMk id="3" creationId="{64099240-0665-6A55-27D8-7D2426768B6F}"/>
          </ac:spMkLst>
        </pc:spChg>
        <pc:spChg chg="mod">
          <ac:chgData name="Valdir Miranda Pinto" userId="53b37b87f92a8dc6" providerId="LiveId" clId="{2465FFFA-87D3-4C90-89CD-8CD1AD0D889A}" dt="2025-02-21T21:52:42.022" v="680"/>
          <ac:spMkLst>
            <pc:docMk/>
            <pc:sldMk cId="4122968892" sldId="471"/>
            <ac:spMk id="6" creationId="{8CAEAE00-489D-354C-21CA-8DE000E46E08}"/>
          </ac:spMkLst>
        </pc:spChg>
        <pc:graphicFrameChg chg="add mod modGraphic">
          <ac:chgData name="Valdir Miranda Pinto" userId="53b37b87f92a8dc6" providerId="LiveId" clId="{2465FFFA-87D3-4C90-89CD-8CD1AD0D889A}" dt="2025-02-24T12:38:51.946" v="2965" actId="14100"/>
          <ac:graphicFrameMkLst>
            <pc:docMk/>
            <pc:sldMk cId="4122968892" sldId="471"/>
            <ac:graphicFrameMk id="7" creationId="{34144F30-F97B-7CB8-35E7-F01953578A18}"/>
          </ac:graphicFrameMkLst>
        </pc:graphicFrameChg>
      </pc:sldChg>
      <pc:sldChg chg="modSp add mod">
        <pc:chgData name="Valdir Miranda Pinto" userId="53b37b87f92a8dc6" providerId="LiveId" clId="{2465FFFA-87D3-4C90-89CD-8CD1AD0D889A}" dt="2025-02-22T20:23:44.359" v="1986" actId="6549"/>
        <pc:sldMkLst>
          <pc:docMk/>
          <pc:sldMk cId="357115730" sldId="472"/>
        </pc:sldMkLst>
        <pc:graphicFrameChg chg="modGraphic">
          <ac:chgData name="Valdir Miranda Pinto" userId="53b37b87f92a8dc6" providerId="LiveId" clId="{2465FFFA-87D3-4C90-89CD-8CD1AD0D889A}" dt="2025-02-22T20:23:44.359" v="1986" actId="6549"/>
          <ac:graphicFrameMkLst>
            <pc:docMk/>
            <pc:sldMk cId="357115730" sldId="472"/>
            <ac:graphicFrameMk id="6" creationId="{5408F77F-C1EC-4242-13BB-926742884F56}"/>
          </ac:graphicFrameMkLst>
        </pc:graphicFrameChg>
      </pc:sldChg>
      <pc:sldChg chg="add del">
        <pc:chgData name="Valdir Miranda Pinto" userId="53b37b87f92a8dc6" providerId="LiveId" clId="{2465FFFA-87D3-4C90-89CD-8CD1AD0D889A}" dt="2025-02-22T20:24:00.480" v="1987" actId="2696"/>
        <pc:sldMkLst>
          <pc:docMk/>
          <pc:sldMk cId="1552672506" sldId="473"/>
        </pc:sldMkLst>
      </pc:sldChg>
      <pc:sldChg chg="add del">
        <pc:chgData name="Valdir Miranda Pinto" userId="53b37b87f92a8dc6" providerId="LiveId" clId="{2465FFFA-87D3-4C90-89CD-8CD1AD0D889A}" dt="2025-02-21T21:39:56.741" v="414" actId="47"/>
        <pc:sldMkLst>
          <pc:docMk/>
          <pc:sldMk cId="969154949" sldId="474"/>
        </pc:sldMkLst>
      </pc:sldChg>
      <pc:sldChg chg="add del">
        <pc:chgData name="Valdir Miranda Pinto" userId="53b37b87f92a8dc6" providerId="LiveId" clId="{2465FFFA-87D3-4C90-89CD-8CD1AD0D889A}" dt="2025-02-21T21:43:47.398" v="527" actId="47"/>
        <pc:sldMkLst>
          <pc:docMk/>
          <pc:sldMk cId="1556456282" sldId="475"/>
        </pc:sldMkLst>
      </pc:sldChg>
      <pc:sldChg chg="add del">
        <pc:chgData name="Valdir Miranda Pinto" userId="53b37b87f92a8dc6" providerId="LiveId" clId="{2465FFFA-87D3-4C90-89CD-8CD1AD0D889A}" dt="2025-02-21T21:36:55.246" v="412" actId="47"/>
        <pc:sldMkLst>
          <pc:docMk/>
          <pc:sldMk cId="699428373" sldId="476"/>
        </pc:sldMkLst>
      </pc:sldChg>
      <pc:sldChg chg="modSp add mod">
        <pc:chgData name="Valdir Miranda Pinto" userId="53b37b87f92a8dc6" providerId="LiveId" clId="{2465FFFA-87D3-4C90-89CD-8CD1AD0D889A}" dt="2025-02-21T21:43:40.841" v="526"/>
        <pc:sldMkLst>
          <pc:docMk/>
          <pc:sldMk cId="3863126636" sldId="477"/>
        </pc:sldMkLst>
        <pc:spChg chg="mod">
          <ac:chgData name="Valdir Miranda Pinto" userId="53b37b87f92a8dc6" providerId="LiveId" clId="{2465FFFA-87D3-4C90-89CD-8CD1AD0D889A}" dt="2025-02-21T21:43:40.841" v="526"/>
          <ac:spMkLst>
            <pc:docMk/>
            <pc:sldMk cId="3863126636" sldId="477"/>
            <ac:spMk id="2" creationId="{6BE7C25C-09F8-5648-68A1-5EBD346C6DAC}"/>
          </ac:spMkLst>
        </pc:spChg>
      </pc:sldChg>
      <pc:sldChg chg="add del">
        <pc:chgData name="Valdir Miranda Pinto" userId="53b37b87f92a8dc6" providerId="LiveId" clId="{2465FFFA-87D3-4C90-89CD-8CD1AD0D889A}" dt="2025-02-21T21:39:24.916" v="413" actId="47"/>
        <pc:sldMkLst>
          <pc:docMk/>
          <pc:sldMk cId="592199932" sldId="478"/>
        </pc:sldMkLst>
      </pc:sldChg>
      <pc:sldChg chg="add del">
        <pc:chgData name="Valdir Miranda Pinto" userId="53b37b87f92a8dc6" providerId="LiveId" clId="{2465FFFA-87D3-4C90-89CD-8CD1AD0D889A}" dt="2025-02-21T21:36:50.728" v="411" actId="47"/>
        <pc:sldMkLst>
          <pc:docMk/>
          <pc:sldMk cId="336625380" sldId="479"/>
        </pc:sldMkLst>
      </pc:sldChg>
      <pc:sldChg chg="add del setBg">
        <pc:chgData name="Valdir Miranda Pinto" userId="53b37b87f92a8dc6" providerId="LiveId" clId="{2465FFFA-87D3-4C90-89CD-8CD1AD0D889A}" dt="2025-02-21T21:36:43.974" v="410" actId="47"/>
        <pc:sldMkLst>
          <pc:docMk/>
          <pc:sldMk cId="3855265732" sldId="480"/>
        </pc:sldMkLst>
      </pc:sldChg>
      <pc:sldChg chg="add del setBg">
        <pc:chgData name="Valdir Miranda Pinto" userId="53b37b87f92a8dc6" providerId="LiveId" clId="{2465FFFA-87D3-4C90-89CD-8CD1AD0D889A}" dt="2025-02-21T21:36:20.851" v="405" actId="47"/>
        <pc:sldMkLst>
          <pc:docMk/>
          <pc:sldMk cId="924279495" sldId="481"/>
        </pc:sldMkLst>
      </pc:sldChg>
      <pc:sldChg chg="add del">
        <pc:chgData name="Valdir Miranda Pinto" userId="53b37b87f92a8dc6" providerId="LiveId" clId="{2465FFFA-87D3-4C90-89CD-8CD1AD0D889A}" dt="2025-02-21T21:35:30.329" v="403" actId="47"/>
        <pc:sldMkLst>
          <pc:docMk/>
          <pc:sldMk cId="2492230754" sldId="482"/>
        </pc:sldMkLst>
      </pc:sldChg>
      <pc:sldChg chg="modSp add mod">
        <pc:chgData name="Valdir Miranda Pinto" userId="53b37b87f92a8dc6" providerId="LiveId" clId="{2465FFFA-87D3-4C90-89CD-8CD1AD0D889A}" dt="2025-02-21T21:41:29.805" v="521" actId="6549"/>
        <pc:sldMkLst>
          <pc:docMk/>
          <pc:sldMk cId="1633412692" sldId="483"/>
        </pc:sldMkLst>
        <pc:spChg chg="mod">
          <ac:chgData name="Valdir Miranda Pinto" userId="53b37b87f92a8dc6" providerId="LiveId" clId="{2465FFFA-87D3-4C90-89CD-8CD1AD0D889A}" dt="2025-02-21T21:41:29.805" v="521" actId="6549"/>
          <ac:spMkLst>
            <pc:docMk/>
            <pc:sldMk cId="1633412692" sldId="483"/>
            <ac:spMk id="2" creationId="{30D30F7D-DE0B-61CE-5693-291C935E418E}"/>
          </ac:spMkLst>
        </pc:spChg>
        <pc:spChg chg="mod">
          <ac:chgData name="Valdir Miranda Pinto" userId="53b37b87f92a8dc6" providerId="LiveId" clId="{2465FFFA-87D3-4C90-89CD-8CD1AD0D889A}" dt="2025-02-21T21:25:43.891" v="394"/>
          <ac:spMkLst>
            <pc:docMk/>
            <pc:sldMk cId="1633412692" sldId="483"/>
            <ac:spMk id="3" creationId="{665EA82F-A14B-E023-8410-7DECD4A54EB2}"/>
          </ac:spMkLst>
        </pc:spChg>
      </pc:sldChg>
      <pc:sldChg chg="add del">
        <pc:chgData name="Valdir Miranda Pinto" userId="53b37b87f92a8dc6" providerId="LiveId" clId="{2465FFFA-87D3-4C90-89CD-8CD1AD0D889A}" dt="2025-02-21T21:36:11.592" v="404" actId="47"/>
        <pc:sldMkLst>
          <pc:docMk/>
          <pc:sldMk cId="1188740028" sldId="484"/>
        </pc:sldMkLst>
      </pc:sldChg>
      <pc:sldChg chg="modSp add mod">
        <pc:chgData name="Valdir Miranda Pinto" userId="53b37b87f92a8dc6" providerId="LiveId" clId="{2465FFFA-87D3-4C90-89CD-8CD1AD0D889A}" dt="2025-02-21T21:43:00.169" v="524"/>
        <pc:sldMkLst>
          <pc:docMk/>
          <pc:sldMk cId="650849866" sldId="485"/>
        </pc:sldMkLst>
        <pc:spChg chg="mod">
          <ac:chgData name="Valdir Miranda Pinto" userId="53b37b87f92a8dc6" providerId="LiveId" clId="{2465FFFA-87D3-4C90-89CD-8CD1AD0D889A}" dt="2025-02-21T21:43:00.169" v="524"/>
          <ac:spMkLst>
            <pc:docMk/>
            <pc:sldMk cId="650849866" sldId="485"/>
            <ac:spMk id="2" creationId="{ADB2C3C5-F619-4A18-F843-0A9C4521D125}"/>
          </ac:spMkLst>
        </pc:spChg>
        <pc:spChg chg="mod">
          <ac:chgData name="Valdir Miranda Pinto" userId="53b37b87f92a8dc6" providerId="LiveId" clId="{2465FFFA-87D3-4C90-89CD-8CD1AD0D889A}" dt="2025-02-21T21:27:45.953" v="401"/>
          <ac:spMkLst>
            <pc:docMk/>
            <pc:sldMk cId="650849866" sldId="485"/>
            <ac:spMk id="3" creationId="{6180C6DC-2340-C20D-8779-972CF80A042D}"/>
          </ac:spMkLst>
        </pc:spChg>
      </pc:sldChg>
      <pc:sldChg chg="modSp add mod">
        <pc:chgData name="Valdir Miranda Pinto" userId="53b37b87f92a8dc6" providerId="LiveId" clId="{2465FFFA-87D3-4C90-89CD-8CD1AD0D889A}" dt="2025-02-21T21:41:50.745" v="522"/>
        <pc:sldMkLst>
          <pc:docMk/>
          <pc:sldMk cId="1374150415" sldId="486"/>
        </pc:sldMkLst>
        <pc:spChg chg="mod">
          <ac:chgData name="Valdir Miranda Pinto" userId="53b37b87f92a8dc6" providerId="LiveId" clId="{2465FFFA-87D3-4C90-89CD-8CD1AD0D889A}" dt="2025-02-21T21:41:50.745" v="522"/>
          <ac:spMkLst>
            <pc:docMk/>
            <pc:sldMk cId="1374150415" sldId="486"/>
            <ac:spMk id="2" creationId="{C794DE4A-B4F7-1F60-D013-FC3306C7CFBB}"/>
          </ac:spMkLst>
        </pc:spChg>
        <pc:spChg chg="mod">
          <ac:chgData name="Valdir Miranda Pinto" userId="53b37b87f92a8dc6" providerId="LiveId" clId="{2465FFFA-87D3-4C90-89CD-8CD1AD0D889A}" dt="2025-02-21T21:26:50.666" v="399" actId="27636"/>
          <ac:spMkLst>
            <pc:docMk/>
            <pc:sldMk cId="1374150415" sldId="486"/>
            <ac:spMk id="3" creationId="{1F132043-6ACE-11E3-7149-EC7D783C3441}"/>
          </ac:spMkLst>
        </pc:spChg>
      </pc:sldChg>
      <pc:sldChg chg="modSp add mod">
        <pc:chgData name="Valdir Miranda Pinto" userId="53b37b87f92a8dc6" providerId="LiveId" clId="{2465FFFA-87D3-4C90-89CD-8CD1AD0D889A}" dt="2025-02-21T21:43:17.240" v="525"/>
        <pc:sldMkLst>
          <pc:docMk/>
          <pc:sldMk cId="4072486430" sldId="487"/>
        </pc:sldMkLst>
        <pc:spChg chg="mod">
          <ac:chgData name="Valdir Miranda Pinto" userId="53b37b87f92a8dc6" providerId="LiveId" clId="{2465FFFA-87D3-4C90-89CD-8CD1AD0D889A}" dt="2025-02-21T21:43:17.240" v="525"/>
          <ac:spMkLst>
            <pc:docMk/>
            <pc:sldMk cId="4072486430" sldId="487"/>
            <ac:spMk id="2" creationId="{229F9E14-D176-0864-E655-B7096A2807F7}"/>
          </ac:spMkLst>
        </pc:spChg>
        <pc:spChg chg="mod">
          <ac:chgData name="Valdir Miranda Pinto" userId="53b37b87f92a8dc6" providerId="LiveId" clId="{2465FFFA-87D3-4C90-89CD-8CD1AD0D889A}" dt="2025-02-21T21:28:55.965" v="402"/>
          <ac:spMkLst>
            <pc:docMk/>
            <pc:sldMk cId="4072486430" sldId="487"/>
            <ac:spMk id="3" creationId="{B7BD383E-7CE8-212C-D003-628C40BCAE2F}"/>
          </ac:spMkLst>
        </pc:spChg>
      </pc:sldChg>
      <pc:sldChg chg="addSp modSp add del">
        <pc:chgData name="Valdir Miranda Pinto" userId="53b37b87f92a8dc6" providerId="LiveId" clId="{2465FFFA-87D3-4C90-89CD-8CD1AD0D889A}" dt="2025-02-22T18:42:54.598" v="867" actId="47"/>
        <pc:sldMkLst>
          <pc:docMk/>
          <pc:sldMk cId="3037990888" sldId="488"/>
        </pc:sldMkLst>
      </pc:sldChg>
      <pc:sldChg chg="add del setBg">
        <pc:chgData name="Valdir Miranda Pinto" userId="53b37b87f92a8dc6" providerId="LiveId" clId="{2465FFFA-87D3-4C90-89CD-8CD1AD0D889A}" dt="2025-02-22T18:43:22.408" v="871" actId="47"/>
        <pc:sldMkLst>
          <pc:docMk/>
          <pc:sldMk cId="3571186450" sldId="489"/>
        </pc:sldMkLst>
      </pc:sldChg>
      <pc:sldChg chg="modSp add del setBg">
        <pc:chgData name="Valdir Miranda Pinto" userId="53b37b87f92a8dc6" providerId="LiveId" clId="{2465FFFA-87D3-4C90-89CD-8CD1AD0D889A}" dt="2025-02-22T18:43:20.327" v="870" actId="47"/>
        <pc:sldMkLst>
          <pc:docMk/>
          <pc:sldMk cId="3992758580" sldId="490"/>
        </pc:sldMkLst>
      </pc:sldChg>
      <pc:sldChg chg="addSp modSp add mod">
        <pc:chgData name="Valdir Miranda Pinto" userId="53b37b87f92a8dc6" providerId="LiveId" clId="{2465FFFA-87D3-4C90-89CD-8CD1AD0D889A}" dt="2025-02-22T18:43:03.837" v="869"/>
        <pc:sldMkLst>
          <pc:docMk/>
          <pc:sldMk cId="3030549471" sldId="491"/>
        </pc:sldMkLst>
        <pc:spChg chg="mod">
          <ac:chgData name="Valdir Miranda Pinto" userId="53b37b87f92a8dc6" providerId="LiveId" clId="{2465FFFA-87D3-4C90-89CD-8CD1AD0D889A}" dt="2025-02-22T18:43:01.312" v="868" actId="6549"/>
          <ac:spMkLst>
            <pc:docMk/>
            <pc:sldMk cId="3030549471" sldId="491"/>
            <ac:spMk id="3" creationId="{3E051B93-D4A3-24C9-D4CD-58CF957D91CF}"/>
          </ac:spMkLst>
        </pc:spChg>
        <pc:spChg chg="add mod">
          <ac:chgData name="Valdir Miranda Pinto" userId="53b37b87f92a8dc6" providerId="LiveId" clId="{2465FFFA-87D3-4C90-89CD-8CD1AD0D889A}" dt="2025-02-22T18:43:03.837" v="869"/>
          <ac:spMkLst>
            <pc:docMk/>
            <pc:sldMk cId="3030549471" sldId="491"/>
            <ac:spMk id="6" creationId="{0E03B444-C988-3818-C442-0F705E549067}"/>
          </ac:spMkLst>
        </pc:spChg>
      </pc:sldChg>
      <pc:sldChg chg="modSp add mod">
        <pc:chgData name="Valdir Miranda Pinto" userId="53b37b87f92a8dc6" providerId="LiveId" clId="{2465FFFA-87D3-4C90-89CD-8CD1AD0D889A}" dt="2025-02-23T19:41:09.800" v="2003" actId="113"/>
        <pc:sldMkLst>
          <pc:docMk/>
          <pc:sldMk cId="1071464185" sldId="492"/>
        </pc:sldMkLst>
        <pc:spChg chg="mod">
          <ac:chgData name="Valdir Miranda Pinto" userId="53b37b87f92a8dc6" providerId="LiveId" clId="{2465FFFA-87D3-4C90-89CD-8CD1AD0D889A}" dt="2025-02-23T19:41:09.800" v="2003" actId="113"/>
          <ac:spMkLst>
            <pc:docMk/>
            <pc:sldMk cId="1071464185" sldId="492"/>
            <ac:spMk id="3" creationId="{B5804BE0-2496-77F5-D373-DFAF60415C7B}"/>
          </ac:spMkLst>
        </pc:spChg>
      </pc:sldChg>
      <pc:sldChg chg="modSp add mod">
        <pc:chgData name="Valdir Miranda Pinto" userId="53b37b87f92a8dc6" providerId="LiveId" clId="{2465FFFA-87D3-4C90-89CD-8CD1AD0D889A}" dt="2025-02-24T11:04:16.239" v="2207" actId="6549"/>
        <pc:sldMkLst>
          <pc:docMk/>
          <pc:sldMk cId="1771477773" sldId="493"/>
        </pc:sldMkLst>
        <pc:spChg chg="mod">
          <ac:chgData name="Valdir Miranda Pinto" userId="53b37b87f92a8dc6" providerId="LiveId" clId="{2465FFFA-87D3-4C90-89CD-8CD1AD0D889A}" dt="2025-02-24T11:04:16.239" v="2207" actId="6549"/>
          <ac:spMkLst>
            <pc:docMk/>
            <pc:sldMk cId="1771477773" sldId="493"/>
            <ac:spMk id="3" creationId="{88E77649-9614-BA63-A586-40D91B7DDEEB}"/>
          </ac:spMkLst>
        </pc:spChg>
      </pc:sldChg>
      <pc:sldChg chg="modSp add mod">
        <pc:chgData name="Valdir Miranda Pinto" userId="53b37b87f92a8dc6" providerId="LiveId" clId="{2465FFFA-87D3-4C90-89CD-8CD1AD0D889A}" dt="2025-02-24T13:08:03.113" v="3001" actId="27636"/>
        <pc:sldMkLst>
          <pc:docMk/>
          <pc:sldMk cId="2786019564" sldId="494"/>
        </pc:sldMkLst>
        <pc:spChg chg="mod">
          <ac:chgData name="Valdir Miranda Pinto" userId="53b37b87f92a8dc6" providerId="LiveId" clId="{2465FFFA-87D3-4C90-89CD-8CD1AD0D889A}" dt="2025-02-24T13:08:03.113" v="3001" actId="27636"/>
          <ac:spMkLst>
            <pc:docMk/>
            <pc:sldMk cId="2786019564" sldId="494"/>
            <ac:spMk id="3" creationId="{0EE50BE5-7CD7-B1E2-B85A-DF7F9C7750F9}"/>
          </ac:spMkLst>
        </pc:spChg>
      </pc:sldChg>
      <pc:sldChg chg="add del">
        <pc:chgData name="Valdir Miranda Pinto" userId="53b37b87f92a8dc6" providerId="LiveId" clId="{2465FFFA-87D3-4C90-89CD-8CD1AD0D889A}" dt="2025-02-24T13:49:57.081" v="3092" actId="2696"/>
        <pc:sldMkLst>
          <pc:docMk/>
          <pc:sldMk cId="436861780" sldId="495"/>
        </pc:sldMkLst>
      </pc:sldChg>
      <pc:sldChg chg="modSp add mod">
        <pc:chgData name="Valdir Miranda Pinto" userId="53b37b87f92a8dc6" providerId="LiveId" clId="{2465FFFA-87D3-4C90-89CD-8CD1AD0D889A}" dt="2025-02-24T13:09:23.371" v="3016" actId="27636"/>
        <pc:sldMkLst>
          <pc:docMk/>
          <pc:sldMk cId="1516341982" sldId="496"/>
        </pc:sldMkLst>
        <pc:spChg chg="mod">
          <ac:chgData name="Valdir Miranda Pinto" userId="53b37b87f92a8dc6" providerId="LiveId" clId="{2465FFFA-87D3-4C90-89CD-8CD1AD0D889A}" dt="2025-02-24T13:09:23.371" v="3016" actId="27636"/>
          <ac:spMkLst>
            <pc:docMk/>
            <pc:sldMk cId="1516341982" sldId="496"/>
            <ac:spMk id="3" creationId="{2BBBCBF8-A647-264D-6D42-10B6E02215B9}"/>
          </ac:spMkLst>
        </pc:spChg>
      </pc:sldChg>
      <pc:sldChg chg="modSp add mod">
        <pc:chgData name="Valdir Miranda Pinto" userId="53b37b87f92a8dc6" providerId="LiveId" clId="{2465FFFA-87D3-4C90-89CD-8CD1AD0D889A}" dt="2025-02-24T13:49:45.110" v="3091" actId="20577"/>
        <pc:sldMkLst>
          <pc:docMk/>
          <pc:sldMk cId="3585738603" sldId="497"/>
        </pc:sldMkLst>
        <pc:spChg chg="mod">
          <ac:chgData name="Valdir Miranda Pinto" userId="53b37b87f92a8dc6" providerId="LiveId" clId="{2465FFFA-87D3-4C90-89CD-8CD1AD0D889A}" dt="2025-02-24T13:49:45.110" v="3091" actId="20577"/>
          <ac:spMkLst>
            <pc:docMk/>
            <pc:sldMk cId="3585738603" sldId="497"/>
            <ac:spMk id="3" creationId="{7BC6C379-D024-B505-EFEC-5F19F45F1A18}"/>
          </ac:spMkLst>
        </pc:spChg>
      </pc:sldChg>
      <pc:sldChg chg="modSp add mod">
        <pc:chgData name="Valdir Miranda Pinto" userId="53b37b87f92a8dc6" providerId="LiveId" clId="{2465FFFA-87D3-4C90-89CD-8CD1AD0D889A}" dt="2025-02-24T13:49:09.138" v="3043" actId="27636"/>
        <pc:sldMkLst>
          <pc:docMk/>
          <pc:sldMk cId="2464770969" sldId="498"/>
        </pc:sldMkLst>
        <pc:spChg chg="mod">
          <ac:chgData name="Valdir Miranda Pinto" userId="53b37b87f92a8dc6" providerId="LiveId" clId="{2465FFFA-87D3-4C90-89CD-8CD1AD0D889A}" dt="2025-02-24T13:49:09.138" v="3043" actId="27636"/>
          <ac:spMkLst>
            <pc:docMk/>
            <pc:sldMk cId="2464770969" sldId="498"/>
            <ac:spMk id="3" creationId="{66A6A20D-B615-CC31-262A-79F55F6271A4}"/>
          </ac:spMkLst>
        </pc:spChg>
      </pc:sldChg>
      <pc:sldChg chg="modSp add mod">
        <pc:chgData name="Valdir Miranda Pinto" userId="53b37b87f92a8dc6" providerId="LiveId" clId="{2465FFFA-87D3-4C90-89CD-8CD1AD0D889A}" dt="2025-02-24T13:58:27.339" v="3111" actId="255"/>
        <pc:sldMkLst>
          <pc:docMk/>
          <pc:sldMk cId="1727122070" sldId="499"/>
        </pc:sldMkLst>
        <pc:spChg chg="mod">
          <ac:chgData name="Valdir Miranda Pinto" userId="53b37b87f92a8dc6" providerId="LiveId" clId="{2465FFFA-87D3-4C90-89CD-8CD1AD0D889A}" dt="2025-02-24T13:58:27.339" v="3111" actId="255"/>
          <ac:spMkLst>
            <pc:docMk/>
            <pc:sldMk cId="1727122070" sldId="499"/>
            <ac:spMk id="3" creationId="{FF0F2140-078E-E941-C87D-A8FE7CAC218B}"/>
          </ac:spMkLst>
        </pc:spChg>
      </pc:sldChg>
      <pc:sldChg chg="modSp add mod">
        <pc:chgData name="Valdir Miranda Pinto" userId="53b37b87f92a8dc6" providerId="LiveId" clId="{2465FFFA-87D3-4C90-89CD-8CD1AD0D889A}" dt="2025-02-24T13:54:37.227" v="3096"/>
        <pc:sldMkLst>
          <pc:docMk/>
          <pc:sldMk cId="840584970" sldId="500"/>
        </pc:sldMkLst>
        <pc:spChg chg="mod">
          <ac:chgData name="Valdir Miranda Pinto" userId="53b37b87f92a8dc6" providerId="LiveId" clId="{2465FFFA-87D3-4C90-89CD-8CD1AD0D889A}" dt="2025-02-24T13:54:37.227" v="3096"/>
          <ac:spMkLst>
            <pc:docMk/>
            <pc:sldMk cId="840584970" sldId="500"/>
            <ac:spMk id="3" creationId="{DCD07C4C-9370-7CD1-C953-27F3132A045E}"/>
          </ac:spMkLst>
        </pc:spChg>
      </pc:sldChg>
      <pc:sldChg chg="add del">
        <pc:chgData name="Valdir Miranda Pinto" userId="53b37b87f92a8dc6" providerId="LiveId" clId="{2465FFFA-87D3-4C90-89CD-8CD1AD0D889A}" dt="2025-02-24T14:00:01.742" v="3192" actId="47"/>
        <pc:sldMkLst>
          <pc:docMk/>
          <pc:sldMk cId="1197286772" sldId="501"/>
        </pc:sldMkLst>
      </pc:sldChg>
      <pc:sldChg chg="modSp add mod">
        <pc:chgData name="Valdir Miranda Pinto" userId="53b37b87f92a8dc6" providerId="LiveId" clId="{2465FFFA-87D3-4C90-89CD-8CD1AD0D889A}" dt="2025-02-24T14:07:17.458" v="3210" actId="123"/>
        <pc:sldMkLst>
          <pc:docMk/>
          <pc:sldMk cId="2818207766" sldId="502"/>
        </pc:sldMkLst>
        <pc:spChg chg="mod">
          <ac:chgData name="Valdir Miranda Pinto" userId="53b37b87f92a8dc6" providerId="LiveId" clId="{2465FFFA-87D3-4C90-89CD-8CD1AD0D889A}" dt="2025-02-24T14:07:17.458" v="3210" actId="123"/>
          <ac:spMkLst>
            <pc:docMk/>
            <pc:sldMk cId="2818207766" sldId="502"/>
            <ac:spMk id="3" creationId="{BBFC26DB-576F-32AD-10B1-ED0759BB190E}"/>
          </ac:spMkLst>
        </pc:spChg>
      </pc:sldChg>
      <pc:sldChg chg="modSp add mod">
        <pc:chgData name="Valdir Miranda Pinto" userId="53b37b87f92a8dc6" providerId="LiveId" clId="{2465FFFA-87D3-4C90-89CD-8CD1AD0D889A}" dt="2025-02-24T14:01:28.429" v="3199" actId="123"/>
        <pc:sldMkLst>
          <pc:docMk/>
          <pc:sldMk cId="2188636269" sldId="503"/>
        </pc:sldMkLst>
        <pc:spChg chg="mod">
          <ac:chgData name="Valdir Miranda Pinto" userId="53b37b87f92a8dc6" providerId="LiveId" clId="{2465FFFA-87D3-4C90-89CD-8CD1AD0D889A}" dt="2025-02-24T14:01:28.429" v="3199" actId="123"/>
          <ac:spMkLst>
            <pc:docMk/>
            <pc:sldMk cId="2188636269" sldId="503"/>
            <ac:spMk id="3" creationId="{5FF06091-B813-BF69-7989-4943420C2A02}"/>
          </ac:spMkLst>
        </pc:spChg>
      </pc:sldChg>
      <pc:sldChg chg="modSp add mod">
        <pc:chgData name="Valdir Miranda Pinto" userId="53b37b87f92a8dc6" providerId="LiveId" clId="{2465FFFA-87D3-4C90-89CD-8CD1AD0D889A}" dt="2025-02-24T13:59:28.796" v="3191" actId="6549"/>
        <pc:sldMkLst>
          <pc:docMk/>
          <pc:sldMk cId="10169510" sldId="504"/>
        </pc:sldMkLst>
        <pc:spChg chg="mod">
          <ac:chgData name="Valdir Miranda Pinto" userId="53b37b87f92a8dc6" providerId="LiveId" clId="{2465FFFA-87D3-4C90-89CD-8CD1AD0D889A}" dt="2025-02-24T13:59:28.796" v="3191" actId="6549"/>
          <ac:spMkLst>
            <pc:docMk/>
            <pc:sldMk cId="10169510" sldId="504"/>
            <ac:spMk id="3" creationId="{B5278E30-4487-2D07-44DB-460812455356}"/>
          </ac:spMkLst>
        </pc:spChg>
      </pc:sldChg>
      <pc:sldChg chg="modSp add mod">
        <pc:chgData name="Valdir Miranda Pinto" userId="53b37b87f92a8dc6" providerId="LiveId" clId="{2465FFFA-87D3-4C90-89CD-8CD1AD0D889A}" dt="2025-02-24T14:16:09.887" v="3231" actId="2711"/>
        <pc:sldMkLst>
          <pc:docMk/>
          <pc:sldMk cId="1051827282" sldId="505"/>
        </pc:sldMkLst>
        <pc:spChg chg="mod">
          <ac:chgData name="Valdir Miranda Pinto" userId="53b37b87f92a8dc6" providerId="LiveId" clId="{2465FFFA-87D3-4C90-89CD-8CD1AD0D889A}" dt="2025-02-24T14:16:09.887" v="3231" actId="2711"/>
          <ac:spMkLst>
            <pc:docMk/>
            <pc:sldMk cId="1051827282" sldId="505"/>
            <ac:spMk id="3" creationId="{2873804C-CA6F-F456-26A0-773207B38CF1}"/>
          </ac:spMkLst>
        </pc:spChg>
      </pc:sldChg>
      <pc:sldChg chg="add">
        <pc:chgData name="Valdir Miranda Pinto" userId="53b37b87f92a8dc6" providerId="LiveId" clId="{2465FFFA-87D3-4C90-89CD-8CD1AD0D889A}" dt="2025-02-24T14:01:40.200" v="3201" actId="2890"/>
        <pc:sldMkLst>
          <pc:docMk/>
          <pc:sldMk cId="2362976498" sldId="506"/>
        </pc:sldMkLst>
      </pc:sldChg>
      <pc:sldChg chg="modSp add mod">
        <pc:chgData name="Valdir Miranda Pinto" userId="53b37b87f92a8dc6" providerId="LiveId" clId="{2465FFFA-87D3-4C90-89CD-8CD1AD0D889A}" dt="2025-02-24T14:09:06.140" v="3221" actId="255"/>
        <pc:sldMkLst>
          <pc:docMk/>
          <pc:sldMk cId="237347587" sldId="507"/>
        </pc:sldMkLst>
        <pc:spChg chg="mod">
          <ac:chgData name="Valdir Miranda Pinto" userId="53b37b87f92a8dc6" providerId="LiveId" clId="{2465FFFA-87D3-4C90-89CD-8CD1AD0D889A}" dt="2025-02-24T14:09:06.140" v="3221" actId="255"/>
          <ac:spMkLst>
            <pc:docMk/>
            <pc:sldMk cId="237347587" sldId="507"/>
            <ac:spMk id="3" creationId="{A292347B-C4D4-5E92-004D-26C25BDBBF3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006AA1-D552-438F-8FB9-EC0434F6625D}" type="datetimeFigureOut">
              <a:rPr lang="pt-BR" smtClean="0"/>
              <a:t>29/09/2026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6D6056-8CFE-4124-942E-320D6513949D}" type="slidenum">
              <a:rPr lang="pt-BR" smtClean="0"/>
              <a:t>‹nº›</a:t>
            </a:fld>
            <a:endParaRPr lang="pt-BR"/>
          </a:p>
        </p:txBody>
      </p:sp>
    </p:spTree>
    <p:extLst>
      <p:ext uri="{BB962C8B-B14F-4D97-AF65-F5344CB8AC3E}">
        <p14:creationId xmlns:p14="http://schemas.microsoft.com/office/powerpoint/2010/main" val="646365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txBody>
          <a:bodyPr/>
          <a:lstStyle/>
          <a:p>
            <a:endParaRPr lang="pt-BR"/>
          </a:p>
        </p:txBody>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D66D6056-8CFE-4124-942E-320D6513949D}" type="slidenum">
              <a:rPr lang="pt-BR" smtClean="0"/>
              <a:t>7</a:t>
            </a:fld>
            <a:endParaRPr lang="pt-BR"/>
          </a:p>
        </p:txBody>
      </p:sp>
    </p:spTree>
    <p:extLst>
      <p:ext uri="{BB962C8B-B14F-4D97-AF65-F5344CB8AC3E}">
        <p14:creationId xmlns:p14="http://schemas.microsoft.com/office/powerpoint/2010/main" val="3700360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B4037-60AD-DB43-EB5F-23D0796249B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0CB7584-E4CE-84A8-E2D4-171DE6BEFD6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D6FBA69-9DF4-663C-101B-612E0CC56899}"/>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585F6ACE-0204-2FA5-0227-C017D537384F}"/>
              </a:ext>
            </a:extLst>
          </p:cNvPr>
          <p:cNvSpPr>
            <a:spLocks noGrp="1"/>
          </p:cNvSpPr>
          <p:nvPr>
            <p:ph type="sldNum" sz="quarter" idx="10"/>
          </p:nvPr>
        </p:nvSpPr>
        <p:spPr/>
        <p:txBody>
          <a:bodyPr/>
          <a:lstStyle/>
          <a:p>
            <a:fld id="{D66D6056-8CFE-4124-942E-320D6513949D}" type="slidenum">
              <a:rPr lang="pt-BR" smtClean="0"/>
              <a:t>8</a:t>
            </a:fld>
            <a:endParaRPr lang="pt-BR"/>
          </a:p>
        </p:txBody>
      </p:sp>
    </p:spTree>
    <p:extLst>
      <p:ext uri="{BB962C8B-B14F-4D97-AF65-F5344CB8AC3E}">
        <p14:creationId xmlns:p14="http://schemas.microsoft.com/office/powerpoint/2010/main" val="3640946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F0728-AA6F-25FF-18FC-61AF0F32B5F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3EB6CEF-E04D-F82F-F03D-BAB27AB5F2B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9364168F-0773-F318-4F9F-404AAF18D15F}"/>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5E4E1FD1-6558-BE32-576E-10FBC3C8CCE8}"/>
              </a:ext>
            </a:extLst>
          </p:cNvPr>
          <p:cNvSpPr>
            <a:spLocks noGrp="1"/>
          </p:cNvSpPr>
          <p:nvPr>
            <p:ph type="sldNum" sz="quarter" idx="10"/>
          </p:nvPr>
        </p:nvSpPr>
        <p:spPr/>
        <p:txBody>
          <a:bodyPr/>
          <a:lstStyle/>
          <a:p>
            <a:fld id="{D66D6056-8CFE-4124-942E-320D6513949D}" type="slidenum">
              <a:rPr lang="pt-BR" smtClean="0"/>
              <a:t>9</a:t>
            </a:fld>
            <a:endParaRPr lang="pt-BR"/>
          </a:p>
        </p:txBody>
      </p:sp>
    </p:spTree>
    <p:extLst>
      <p:ext uri="{BB962C8B-B14F-4D97-AF65-F5344CB8AC3E}">
        <p14:creationId xmlns:p14="http://schemas.microsoft.com/office/powerpoint/2010/main" val="2224987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29DC7-7DCD-35C2-99DF-C2B501904AC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3263628-B51F-45AA-C249-7D5D5B38062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B30EB1E0-3066-676C-1DB2-FC08CA422B6A}"/>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B8A95023-28C2-0CE3-5308-D2D20319ED3B}"/>
              </a:ext>
            </a:extLst>
          </p:cNvPr>
          <p:cNvSpPr>
            <a:spLocks noGrp="1"/>
          </p:cNvSpPr>
          <p:nvPr>
            <p:ph type="sldNum" sz="quarter" idx="10"/>
          </p:nvPr>
        </p:nvSpPr>
        <p:spPr/>
        <p:txBody>
          <a:bodyPr/>
          <a:lstStyle/>
          <a:p>
            <a:fld id="{D66D6056-8CFE-4124-942E-320D6513949D}" type="slidenum">
              <a:rPr lang="pt-BR" smtClean="0"/>
              <a:t>10</a:t>
            </a:fld>
            <a:endParaRPr lang="pt-BR"/>
          </a:p>
        </p:txBody>
      </p:sp>
    </p:spTree>
    <p:extLst>
      <p:ext uri="{BB962C8B-B14F-4D97-AF65-F5344CB8AC3E}">
        <p14:creationId xmlns:p14="http://schemas.microsoft.com/office/powerpoint/2010/main" val="3838522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1634D-AB23-2727-D8AA-FEA5C818118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9CF43B7-120F-8DF5-92D6-ED2C434C6D4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5D6404B-D651-9016-8B5A-4AAEA8AE9E2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AAAE5CD7-33F6-926E-0A4E-0CC5F1B92883}"/>
              </a:ext>
            </a:extLst>
          </p:cNvPr>
          <p:cNvSpPr>
            <a:spLocks noGrp="1"/>
          </p:cNvSpPr>
          <p:nvPr>
            <p:ph type="sldNum" sz="quarter" idx="10"/>
          </p:nvPr>
        </p:nvSpPr>
        <p:spPr/>
        <p:txBody>
          <a:bodyPr/>
          <a:lstStyle/>
          <a:p>
            <a:fld id="{D66D6056-8CFE-4124-942E-320D6513949D}" type="slidenum">
              <a:rPr lang="pt-BR" smtClean="0"/>
              <a:t>11</a:t>
            </a:fld>
            <a:endParaRPr lang="pt-BR"/>
          </a:p>
        </p:txBody>
      </p:sp>
    </p:spTree>
    <p:extLst>
      <p:ext uri="{BB962C8B-B14F-4D97-AF65-F5344CB8AC3E}">
        <p14:creationId xmlns:p14="http://schemas.microsoft.com/office/powerpoint/2010/main" val="3077184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txBody>
          <a:bodyPr/>
          <a:lstStyle/>
          <a:p>
            <a:endParaRPr lang="pt-BR"/>
          </a:p>
        </p:txBody>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D66D6056-8CFE-4124-942E-320D6513949D}" type="slidenum">
              <a:rPr lang="pt-BR" smtClean="0"/>
              <a:t>16</a:t>
            </a:fld>
            <a:endParaRPr lang="pt-BR"/>
          </a:p>
        </p:txBody>
      </p:sp>
    </p:spTree>
    <p:extLst>
      <p:ext uri="{BB962C8B-B14F-4D97-AF65-F5344CB8AC3E}">
        <p14:creationId xmlns:p14="http://schemas.microsoft.com/office/powerpoint/2010/main" val="2989902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08D4E-4BB2-C057-B46A-FB49008D390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037D48B-C7A7-32B7-6807-92D57241BFC2}"/>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85C552-19F6-A967-C273-17237A489392}"/>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80A2E348-9F44-ACCF-75CF-F50FF1125DCC}"/>
              </a:ext>
            </a:extLst>
          </p:cNvPr>
          <p:cNvSpPr>
            <a:spLocks noGrp="1"/>
          </p:cNvSpPr>
          <p:nvPr>
            <p:ph type="sldNum" sz="quarter" idx="10"/>
          </p:nvPr>
        </p:nvSpPr>
        <p:spPr/>
        <p:txBody>
          <a:bodyPr/>
          <a:lstStyle/>
          <a:p>
            <a:fld id="{D66D6056-8CFE-4124-942E-320D6513949D}" type="slidenum">
              <a:rPr lang="pt-BR" smtClean="0"/>
              <a:t>36</a:t>
            </a:fld>
            <a:endParaRPr lang="pt-BR"/>
          </a:p>
        </p:txBody>
      </p:sp>
    </p:spTree>
    <p:extLst>
      <p:ext uri="{BB962C8B-B14F-4D97-AF65-F5344CB8AC3E}">
        <p14:creationId xmlns:p14="http://schemas.microsoft.com/office/powerpoint/2010/main" val="4280079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E594D-C54A-9F4E-A4E9-B90F4645513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DC5D93D-EBA0-F0D6-DB98-B2BA422542A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ADB3B0E-91C5-5465-C227-104004648F89}"/>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E04819C4-1B57-B811-E998-AFCE78F64FEC}"/>
              </a:ext>
            </a:extLst>
          </p:cNvPr>
          <p:cNvSpPr>
            <a:spLocks noGrp="1"/>
          </p:cNvSpPr>
          <p:nvPr>
            <p:ph type="sldNum" sz="quarter" idx="10"/>
          </p:nvPr>
        </p:nvSpPr>
        <p:spPr/>
        <p:txBody>
          <a:bodyPr/>
          <a:lstStyle/>
          <a:p>
            <a:fld id="{D66D6056-8CFE-4124-942E-320D6513949D}" type="slidenum">
              <a:rPr lang="pt-BR" smtClean="0"/>
              <a:t>37</a:t>
            </a:fld>
            <a:endParaRPr lang="pt-BR"/>
          </a:p>
        </p:txBody>
      </p:sp>
    </p:spTree>
    <p:extLst>
      <p:ext uri="{BB962C8B-B14F-4D97-AF65-F5344CB8AC3E}">
        <p14:creationId xmlns:p14="http://schemas.microsoft.com/office/powerpoint/2010/main" val="4287617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67415-C0C7-9009-D2EE-052801B3EA8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98D2A8E-FF18-13EF-C4F4-58BF4727C874}"/>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582E588-7E48-A0B1-2AB0-15C2349CBBF9}"/>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D2455EE5-9C17-AD39-6D6D-5865959B7531}"/>
              </a:ext>
            </a:extLst>
          </p:cNvPr>
          <p:cNvSpPr>
            <a:spLocks noGrp="1"/>
          </p:cNvSpPr>
          <p:nvPr>
            <p:ph type="sldNum" sz="quarter" idx="10"/>
          </p:nvPr>
        </p:nvSpPr>
        <p:spPr/>
        <p:txBody>
          <a:bodyPr/>
          <a:lstStyle/>
          <a:p>
            <a:fld id="{D66D6056-8CFE-4124-942E-320D6513949D}" type="slidenum">
              <a:rPr lang="pt-BR" smtClean="0"/>
              <a:t>38</a:t>
            </a:fld>
            <a:endParaRPr lang="pt-BR"/>
          </a:p>
        </p:txBody>
      </p:sp>
    </p:spTree>
    <p:extLst>
      <p:ext uri="{BB962C8B-B14F-4D97-AF65-F5344CB8AC3E}">
        <p14:creationId xmlns:p14="http://schemas.microsoft.com/office/powerpoint/2010/main" val="2335235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txBody>
          <a:bodyPr/>
          <a:lstStyle/>
          <a:p>
            <a:endParaRPr lang="pt-BR"/>
          </a:p>
        </p:txBody>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D66D6056-8CFE-4124-942E-320D6513949D}" type="slidenum">
              <a:rPr lang="pt-BR" smtClean="0"/>
              <a:t>39</a:t>
            </a:fld>
            <a:endParaRPr lang="pt-BR"/>
          </a:p>
        </p:txBody>
      </p:sp>
    </p:spTree>
    <p:extLst>
      <p:ext uri="{BB962C8B-B14F-4D97-AF65-F5344CB8AC3E}">
        <p14:creationId xmlns:p14="http://schemas.microsoft.com/office/powerpoint/2010/main" val="1604591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655-FE14-9EEF-3E5B-94C59DD88D1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FC1AB2C-C0DB-3458-461F-E7DDAE738423}"/>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AA35170-D739-947F-BBBE-1E66C0F0AF88}"/>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2BB4229C-CA80-4578-0B24-C0C3566F52B8}"/>
              </a:ext>
            </a:extLst>
          </p:cNvPr>
          <p:cNvSpPr>
            <a:spLocks noGrp="1"/>
          </p:cNvSpPr>
          <p:nvPr>
            <p:ph type="sldNum" sz="quarter" idx="10"/>
          </p:nvPr>
        </p:nvSpPr>
        <p:spPr/>
        <p:txBody>
          <a:bodyPr/>
          <a:lstStyle/>
          <a:p>
            <a:fld id="{D66D6056-8CFE-4124-942E-320D6513949D}" type="slidenum">
              <a:rPr lang="pt-BR" smtClean="0"/>
              <a:t>40</a:t>
            </a:fld>
            <a:endParaRPr lang="pt-BR"/>
          </a:p>
        </p:txBody>
      </p:sp>
    </p:spTree>
    <p:extLst>
      <p:ext uri="{BB962C8B-B14F-4D97-AF65-F5344CB8AC3E}">
        <p14:creationId xmlns:p14="http://schemas.microsoft.com/office/powerpoint/2010/main" val="3207179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8DB28-7703-DD7F-5F70-EDAFA9A87CF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60C9542-3FA5-0CCA-A0F5-B6941738E547}"/>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453FD9A-5138-FCED-C42F-8E15B3A1F454}"/>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1AA7928A-F312-C8E8-0AF0-85C32E77ECBB}"/>
              </a:ext>
            </a:extLst>
          </p:cNvPr>
          <p:cNvSpPr>
            <a:spLocks noGrp="1"/>
          </p:cNvSpPr>
          <p:nvPr>
            <p:ph type="sldNum" sz="quarter" idx="10"/>
          </p:nvPr>
        </p:nvSpPr>
        <p:spPr/>
        <p:txBody>
          <a:bodyPr/>
          <a:lstStyle/>
          <a:p>
            <a:fld id="{D66D6056-8CFE-4124-942E-320D6513949D}" type="slidenum">
              <a:rPr lang="pt-BR" smtClean="0"/>
              <a:t>41</a:t>
            </a:fld>
            <a:endParaRPr lang="pt-BR"/>
          </a:p>
        </p:txBody>
      </p:sp>
    </p:spTree>
    <p:extLst>
      <p:ext uri="{BB962C8B-B14F-4D97-AF65-F5344CB8AC3E}">
        <p14:creationId xmlns:p14="http://schemas.microsoft.com/office/powerpoint/2010/main" val="3167548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txBody>
          <a:bodyPr/>
          <a:lstStyle/>
          <a:p>
            <a:endParaRPr lang="pt-BR"/>
          </a:p>
        </p:txBody>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D66D6056-8CFE-4124-942E-320D6513949D}" type="slidenum">
              <a:rPr lang="pt-BR" smtClean="0"/>
              <a:t>53</a:t>
            </a:fld>
            <a:endParaRPr lang="pt-BR"/>
          </a:p>
        </p:txBody>
      </p:sp>
    </p:spTree>
    <p:extLst>
      <p:ext uri="{BB962C8B-B14F-4D97-AF65-F5344CB8AC3E}">
        <p14:creationId xmlns:p14="http://schemas.microsoft.com/office/powerpoint/2010/main" val="612365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B0C9E-42C8-A34F-930B-B08F7ED0177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884D193-DFD7-3694-D9AE-4841F72879E2}"/>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8A7796B-8E8C-3758-68B3-31D5849FC7A0}"/>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72C26C0E-C434-B3C2-A4B6-6CEF9F8B39E0}"/>
              </a:ext>
            </a:extLst>
          </p:cNvPr>
          <p:cNvSpPr>
            <a:spLocks noGrp="1"/>
          </p:cNvSpPr>
          <p:nvPr>
            <p:ph type="sldNum" sz="quarter" idx="10"/>
          </p:nvPr>
        </p:nvSpPr>
        <p:spPr/>
        <p:txBody>
          <a:bodyPr/>
          <a:lstStyle/>
          <a:p>
            <a:fld id="{D66D6056-8CFE-4124-942E-320D6513949D}" type="slidenum">
              <a:rPr lang="pt-BR" smtClean="0"/>
              <a:t>56</a:t>
            </a:fld>
            <a:endParaRPr lang="pt-BR"/>
          </a:p>
        </p:txBody>
      </p:sp>
    </p:spTree>
    <p:extLst>
      <p:ext uri="{BB962C8B-B14F-4D97-AF65-F5344CB8AC3E}">
        <p14:creationId xmlns:p14="http://schemas.microsoft.com/office/powerpoint/2010/main" val="4010273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EF91C-8C27-D4F8-350B-EF98D39CE17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13EC9BA-2DDF-B3D2-88E3-E0352600FD22}"/>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B1C9AE1F-39CA-5538-4C52-9B8429F52C76}"/>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EC783130-8A26-D0ED-8545-2F75B5DB599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2143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D964C-CE67-FCF6-0C78-AB30501679E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E134599-1A2E-58B0-647A-1C4C815E7F73}"/>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0F82450-0497-FD41-390E-FE91D9F05715}"/>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656D17AE-BC8B-5418-2E25-B81E6EABE99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2369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14933-6530-C5B5-D1FF-298B499C4D1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EE9B259-4466-780E-44CF-B5227C71BDD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24BFA36C-DAD9-CDF0-F7D8-557A926FF82C}"/>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79CAA28A-B162-8077-4DC4-79BA55B4FA3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6159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5E41A-09D0-F987-86E1-D8877173BB2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17CB25F-40C9-7668-114B-2F1AE7DB190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C8F1382-2079-3211-1585-A497C9264F02}"/>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D8017401-447A-9D2D-024E-6080C213DA3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1575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119B1-309C-F72A-BF7E-1E0F9BEF08F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439CF18-5399-4102-08D2-E0F47BDAB40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DE173B6-6DB0-CADF-0A8B-DADE5A5C0E0F}"/>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822BB38-058B-BB12-693C-D70A8A675D4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848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D11B7-FBE5-04CF-8D10-061761E41AB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F245363-FBB9-A9FA-10A1-1FB359FF3A8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9EABEA08-6226-D2C8-B1D3-6903C86D3D4A}"/>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B61F91E9-E15B-1B3A-CFE4-06CFA244CC2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771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808AC-3CC4-366C-9FDA-2AFACE7423B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045BB6C-C32F-6EA4-506D-6E79DAB610B3}"/>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E2C1B75-2C47-E618-C389-29478AE18C93}"/>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98835CDA-6F5A-D6BE-826F-FA0215D9FB1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63073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DD066-C39D-26E1-8E7A-3B528619A3F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33E32BB-617A-BD56-25E7-0E4779915317}"/>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C7AE306-4495-9534-B0A6-BEC52C3D699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AE17D149-F85E-A524-9C7D-4D47D1BEDE0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5462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13F02-E712-EB5A-075A-CC86F0CE35D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FAA4851-7FF9-3C91-9250-A6F2A87F556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A6CE7FB0-1F4F-4143-70EB-1B846DF81DA5}"/>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498574A5-F81D-9883-DC15-A7EFB02792E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5070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1E883-B54E-7C79-5BB7-8726270812F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8EF6C97-CDDE-CDB7-B996-29CB72437307}"/>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B32B053-89AC-D1E7-79DF-4DAE0762A1E7}"/>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E0EB2E38-5219-B2E0-EA82-845B9DD4D1B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D6056-8CFE-4124-942E-320D6513949D}"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357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25FE0C0D-BC15-4ACA-AD64-EBB5000202A6}" type="datetime1">
              <a:rPr lang="pt-BR" smtClean="0"/>
              <a:t>29/09/2026</a:t>
            </a:fld>
            <a:endParaRPr lang="pt-BR"/>
          </a:p>
        </p:txBody>
      </p:sp>
      <p:sp>
        <p:nvSpPr>
          <p:cNvPr id="5" name="Espaço Reservado para Rodapé 4"/>
          <p:cNvSpPr>
            <a:spLocks noGrp="1"/>
          </p:cNvSpPr>
          <p:nvPr>
            <p:ph type="ftr" sz="quarter" idx="11"/>
          </p:nvPr>
        </p:nvSpPr>
        <p:spPr/>
        <p:txBody>
          <a:bodyPr/>
          <a:lstStyle/>
          <a:p>
            <a:r>
              <a:rPr lang="pt-BR"/>
              <a:t>UNYPÚBLICA UNYFLEX</a:t>
            </a:r>
          </a:p>
        </p:txBody>
      </p:sp>
      <p:sp>
        <p:nvSpPr>
          <p:cNvPr id="6" name="Espaço Reservado para Número de Slide 5"/>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147384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0B9BA5FF-2EB2-4B66-9474-BD37CAE4ED9E}" type="datetime1">
              <a:rPr lang="pt-BR" smtClean="0"/>
              <a:t>29/09/2026</a:t>
            </a:fld>
            <a:endParaRPr lang="pt-BR"/>
          </a:p>
        </p:txBody>
      </p:sp>
      <p:sp>
        <p:nvSpPr>
          <p:cNvPr id="5" name="Espaço Reservado para Rodapé 4"/>
          <p:cNvSpPr>
            <a:spLocks noGrp="1"/>
          </p:cNvSpPr>
          <p:nvPr>
            <p:ph type="ftr" sz="quarter" idx="11"/>
          </p:nvPr>
        </p:nvSpPr>
        <p:spPr/>
        <p:txBody>
          <a:bodyPr/>
          <a:lstStyle/>
          <a:p>
            <a:r>
              <a:rPr lang="pt-BR"/>
              <a:t>UNYPÚBLICA UNYFLEX</a:t>
            </a:r>
          </a:p>
        </p:txBody>
      </p:sp>
      <p:sp>
        <p:nvSpPr>
          <p:cNvPr id="6" name="Espaço Reservado para Número de Slide 5"/>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369217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86D4C307-98D0-40CC-AD07-A95B7E8FE8D4}" type="datetime1">
              <a:rPr lang="pt-BR" smtClean="0"/>
              <a:t>29/09/2026</a:t>
            </a:fld>
            <a:endParaRPr lang="pt-BR"/>
          </a:p>
        </p:txBody>
      </p:sp>
      <p:sp>
        <p:nvSpPr>
          <p:cNvPr id="5" name="Espaço Reservado para Rodapé 4"/>
          <p:cNvSpPr>
            <a:spLocks noGrp="1"/>
          </p:cNvSpPr>
          <p:nvPr>
            <p:ph type="ftr" sz="quarter" idx="11"/>
          </p:nvPr>
        </p:nvSpPr>
        <p:spPr/>
        <p:txBody>
          <a:bodyPr/>
          <a:lstStyle/>
          <a:p>
            <a:r>
              <a:rPr lang="pt-BR"/>
              <a:t>UNYPÚBLICA UNYFLEX</a:t>
            </a:r>
          </a:p>
        </p:txBody>
      </p:sp>
      <p:sp>
        <p:nvSpPr>
          <p:cNvPr id="6" name="Espaço Reservado para Número de Slide 5"/>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2620164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1B24B6BC-85D7-43A0-822A-CE842E724AB5}" type="datetime1">
              <a:rPr lang="pt-BR" smtClean="0"/>
              <a:t>29/09/2026</a:t>
            </a:fld>
            <a:endParaRPr lang="pt-BR"/>
          </a:p>
        </p:txBody>
      </p:sp>
      <p:sp>
        <p:nvSpPr>
          <p:cNvPr id="6" name="Espaço Reservado para Rodapé 5"/>
          <p:cNvSpPr>
            <a:spLocks noGrp="1"/>
          </p:cNvSpPr>
          <p:nvPr>
            <p:ph type="ftr" sz="quarter" idx="11"/>
          </p:nvPr>
        </p:nvSpPr>
        <p:spPr/>
        <p:txBody>
          <a:bodyPr/>
          <a:lstStyle/>
          <a:p>
            <a:r>
              <a:rPr lang="pt-BR"/>
              <a:t>UNYPÚBLICA UNYFLEX</a:t>
            </a:r>
          </a:p>
        </p:txBody>
      </p:sp>
      <p:sp>
        <p:nvSpPr>
          <p:cNvPr id="7" name="Espaço Reservado para Número de Slide 6"/>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3985290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4CCBFF72-8021-4FF7-A4C1-D1569226282E}" type="datetime1">
              <a:rPr lang="pt-BR" smtClean="0"/>
              <a:t>29/09/2026</a:t>
            </a:fld>
            <a:endParaRPr lang="pt-BR"/>
          </a:p>
        </p:txBody>
      </p:sp>
      <p:sp>
        <p:nvSpPr>
          <p:cNvPr id="8" name="Espaço Reservado para Rodapé 7"/>
          <p:cNvSpPr>
            <a:spLocks noGrp="1"/>
          </p:cNvSpPr>
          <p:nvPr>
            <p:ph type="ftr" sz="quarter" idx="11"/>
          </p:nvPr>
        </p:nvSpPr>
        <p:spPr/>
        <p:txBody>
          <a:bodyPr/>
          <a:lstStyle/>
          <a:p>
            <a:r>
              <a:rPr lang="pt-BR"/>
              <a:t>UNYPÚBLICA UNYFLEX</a:t>
            </a:r>
          </a:p>
        </p:txBody>
      </p:sp>
      <p:sp>
        <p:nvSpPr>
          <p:cNvPr id="9" name="Espaço Reservado para Número de Slide 8"/>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3341752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3DF98206-9279-44D8-A714-3EEB0652C9EB}" type="datetime1">
              <a:rPr lang="pt-BR" smtClean="0"/>
              <a:t>29/09/2026</a:t>
            </a:fld>
            <a:endParaRPr lang="pt-B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2367153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9839BBFD-0F60-4B70-BEC1-FDF3E42FC133}" type="datetime1">
              <a:rPr lang="pt-BR" smtClean="0"/>
              <a:t>29/09/2026</a:t>
            </a:fld>
            <a:endParaRPr lang="pt-BR"/>
          </a:p>
        </p:txBody>
      </p:sp>
      <p:sp>
        <p:nvSpPr>
          <p:cNvPr id="3" name="Espaço Reservado para Rodapé 2"/>
          <p:cNvSpPr>
            <a:spLocks noGrp="1"/>
          </p:cNvSpPr>
          <p:nvPr>
            <p:ph type="ftr" sz="quarter" idx="11"/>
          </p:nvPr>
        </p:nvSpPr>
        <p:spPr/>
        <p:txBody>
          <a:bodyPr/>
          <a:lstStyle/>
          <a:p>
            <a:r>
              <a:rPr lang="pt-BR"/>
              <a:t>UNYPÚBLICA UNYFLEX</a:t>
            </a:r>
          </a:p>
        </p:txBody>
      </p:sp>
      <p:sp>
        <p:nvSpPr>
          <p:cNvPr id="4" name="Espaço Reservado para Número de Slide 3"/>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2750833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884B340C-C2D9-46C8-A41A-2CCA93AF2CEA}" type="datetime1">
              <a:rPr lang="pt-BR" smtClean="0"/>
              <a:t>29/09/2026</a:t>
            </a:fld>
            <a:endParaRPr lang="pt-BR"/>
          </a:p>
        </p:txBody>
      </p:sp>
      <p:sp>
        <p:nvSpPr>
          <p:cNvPr id="6" name="Espaço Reservado para Rodapé 5"/>
          <p:cNvSpPr>
            <a:spLocks noGrp="1"/>
          </p:cNvSpPr>
          <p:nvPr>
            <p:ph type="ftr" sz="quarter" idx="11"/>
          </p:nvPr>
        </p:nvSpPr>
        <p:spPr/>
        <p:txBody>
          <a:bodyPr/>
          <a:lstStyle/>
          <a:p>
            <a:r>
              <a:rPr lang="pt-BR"/>
              <a:t>UNYPÚBLICA UNYFLEX</a:t>
            </a:r>
          </a:p>
        </p:txBody>
      </p:sp>
      <p:sp>
        <p:nvSpPr>
          <p:cNvPr id="7" name="Espaço Reservado para Número de Slide 6"/>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2253781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EA7E66FE-8E0D-4F60-BE7D-26EBD3ADC42F}" type="datetime1">
              <a:rPr lang="pt-BR" smtClean="0"/>
              <a:t>29/09/2026</a:t>
            </a:fld>
            <a:endParaRPr lang="pt-BR"/>
          </a:p>
        </p:txBody>
      </p:sp>
      <p:sp>
        <p:nvSpPr>
          <p:cNvPr id="6" name="Espaço Reservado para Rodapé 5"/>
          <p:cNvSpPr>
            <a:spLocks noGrp="1"/>
          </p:cNvSpPr>
          <p:nvPr>
            <p:ph type="ftr" sz="quarter" idx="11"/>
          </p:nvPr>
        </p:nvSpPr>
        <p:spPr/>
        <p:txBody>
          <a:bodyPr/>
          <a:lstStyle/>
          <a:p>
            <a:r>
              <a:rPr lang="pt-BR"/>
              <a:t>UNYPÚBLICA UNYFLEX</a:t>
            </a:r>
          </a:p>
        </p:txBody>
      </p:sp>
      <p:sp>
        <p:nvSpPr>
          <p:cNvPr id="7" name="Espaço Reservado para Número de Slide 6"/>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1784171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5D9DD503-473E-4E9C-947E-97F6E32F30B9}" type="datetime1">
              <a:rPr lang="pt-BR" smtClean="0"/>
              <a:t>29/09/2026</a:t>
            </a:fld>
            <a:endParaRPr lang="pt-BR"/>
          </a:p>
        </p:txBody>
      </p:sp>
      <p:sp>
        <p:nvSpPr>
          <p:cNvPr id="5" name="Espaço Reservado para Rodapé 4"/>
          <p:cNvSpPr>
            <a:spLocks noGrp="1"/>
          </p:cNvSpPr>
          <p:nvPr>
            <p:ph type="ftr" sz="quarter" idx="11"/>
          </p:nvPr>
        </p:nvSpPr>
        <p:spPr/>
        <p:txBody>
          <a:bodyPr/>
          <a:lstStyle/>
          <a:p>
            <a:r>
              <a:rPr lang="pt-BR"/>
              <a:t>UNYPÚBLICA UNYFLEX</a:t>
            </a:r>
          </a:p>
        </p:txBody>
      </p:sp>
      <p:sp>
        <p:nvSpPr>
          <p:cNvPr id="6" name="Espaço Reservado para Número de Slide 5"/>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2682656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1798B2EC-A6AF-408D-A660-D0D378042C86}" type="datetime1">
              <a:rPr lang="pt-BR" smtClean="0"/>
              <a:t>29/09/2026</a:t>
            </a:fld>
            <a:endParaRPr lang="pt-BR"/>
          </a:p>
        </p:txBody>
      </p:sp>
      <p:sp>
        <p:nvSpPr>
          <p:cNvPr id="5" name="Espaço Reservado para Rodapé 4"/>
          <p:cNvSpPr>
            <a:spLocks noGrp="1"/>
          </p:cNvSpPr>
          <p:nvPr>
            <p:ph type="ftr" sz="quarter" idx="11"/>
          </p:nvPr>
        </p:nvSpPr>
        <p:spPr/>
        <p:txBody>
          <a:bodyPr/>
          <a:lstStyle/>
          <a:p>
            <a:r>
              <a:rPr lang="pt-BR"/>
              <a:t>UNYPÚBLICA UNYFLEX</a:t>
            </a:r>
          </a:p>
        </p:txBody>
      </p:sp>
      <p:sp>
        <p:nvSpPr>
          <p:cNvPr id="6" name="Espaço Reservado para Número de Slide 5"/>
          <p:cNvSpPr>
            <a:spLocks noGrp="1"/>
          </p:cNvSpPr>
          <p:nvPr>
            <p:ph type="sldNum" sz="quarter" idx="12"/>
          </p:nvPr>
        </p:nvSpPr>
        <p:spPr/>
        <p:txBody>
          <a:bodyPr/>
          <a:lstStyle/>
          <a:p>
            <a:fld id="{F5EF8141-5781-4FD4-9552-C5D35CA5005E}" type="slidenum">
              <a:rPr lang="pt-BR" smtClean="0"/>
              <a:t>‹nº›</a:t>
            </a:fld>
            <a:endParaRPr lang="pt-BR"/>
          </a:p>
        </p:txBody>
      </p:sp>
    </p:spTree>
    <p:extLst>
      <p:ext uri="{BB962C8B-B14F-4D97-AF65-F5344CB8AC3E}">
        <p14:creationId xmlns:p14="http://schemas.microsoft.com/office/powerpoint/2010/main" val="1846845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527F9B-59B9-40F5-9E04-0B6335B52A2E}" type="datetime1">
              <a:rPr lang="pt-BR" smtClean="0"/>
              <a:t>29/09/2026</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UNYPÚBLICA UNYFLEX</a:t>
            </a: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EF8141-5781-4FD4-9552-C5D35CA5005E}" type="slidenum">
              <a:rPr lang="pt-BR" smtClean="0"/>
              <a:t>‹nº›</a:t>
            </a:fld>
            <a:endParaRPr lang="pt-BR"/>
          </a:p>
        </p:txBody>
      </p:sp>
    </p:spTree>
    <p:extLst>
      <p:ext uri="{BB962C8B-B14F-4D97-AF65-F5344CB8AC3E}">
        <p14:creationId xmlns:p14="http://schemas.microsoft.com/office/powerpoint/2010/main" val="2355665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3" name="Espaço Reservado para Número de Slide 2"/>
          <p:cNvSpPr>
            <a:spLocks noGrp="1"/>
          </p:cNvSpPr>
          <p:nvPr>
            <p:ph type="sldNum" sz="quarter" idx="12"/>
          </p:nvPr>
        </p:nvSpPr>
        <p:spPr/>
        <p:txBody>
          <a:bodyPr/>
          <a:lstStyle/>
          <a:p>
            <a:fld id="{F5EF8141-5781-4FD4-9552-C5D35CA5005E}" type="slidenum">
              <a:rPr lang="pt-BR" smtClean="0"/>
              <a:t>1</a:t>
            </a:fld>
            <a:endParaRPr lang="pt-BR"/>
          </a:p>
        </p:txBody>
      </p:sp>
    </p:spTree>
    <p:extLst>
      <p:ext uri="{BB962C8B-B14F-4D97-AF65-F5344CB8AC3E}">
        <p14:creationId xmlns:p14="http://schemas.microsoft.com/office/powerpoint/2010/main" val="3888301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2</a:t>
            </a:fld>
            <a:endParaRPr lang="pt-BR"/>
          </a:p>
        </p:txBody>
      </p:sp>
      <p:pic>
        <p:nvPicPr>
          <p:cNvPr id="6" name="Picture 5" descr="C:\Users\Uni\Desktop\novos slides\Fun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6522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C:\Users\Uni\Desktop\novos slides\realizaca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669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3</a:t>
            </a:fld>
            <a:endParaRPr lang="pt-BR"/>
          </a:p>
        </p:txBody>
      </p:sp>
      <p:pic>
        <p:nvPicPr>
          <p:cNvPr id="6" name="Picture 5" descr="C:\Users\Uni\Desktop\novos slides\Fun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6522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ixaDeTexto 7"/>
          <p:cNvSpPr txBox="1"/>
          <p:nvPr/>
        </p:nvSpPr>
        <p:spPr>
          <a:xfrm>
            <a:off x="2009972" y="1550351"/>
            <a:ext cx="8172055" cy="2308324"/>
          </a:xfrm>
          <a:prstGeom prst="rect">
            <a:avLst/>
          </a:prstGeom>
          <a:noFill/>
        </p:spPr>
        <p:txBody>
          <a:bodyPr wrap="square" rtlCol="0">
            <a:spAutoFit/>
          </a:bodyPr>
          <a:lstStyle/>
          <a:p>
            <a:pPr algn="ctr"/>
            <a:r>
              <a:rPr lang="pt-BR" sz="4800" b="1" dirty="0">
                <a:latin typeface="Arial" panose="020B0604020202020204" pitchFamily="34" charset="0"/>
                <a:cs typeface="Arial" panose="020B0604020202020204" pitchFamily="34" charset="0"/>
              </a:rPr>
              <a:t>DESINCORPORAÇÃO, DEPRECIAÇÃO e BAIXA DE ATIVOS</a:t>
            </a:r>
            <a:endParaRPr lang="pt-BR" sz="4800" b="1" dirty="0"/>
          </a:p>
        </p:txBody>
      </p:sp>
    </p:spTree>
    <p:extLst>
      <p:ext uri="{BB962C8B-B14F-4D97-AF65-F5344CB8AC3E}">
        <p14:creationId xmlns:p14="http://schemas.microsoft.com/office/powerpoint/2010/main" val="2969366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04333" y="1306335"/>
            <a:ext cx="10515600" cy="4351338"/>
          </a:xfrm>
        </p:spPr>
        <p:txBody>
          <a:bodyPr/>
          <a:lstStyle/>
          <a:p>
            <a:pPr marL="0" indent="0" algn="ctr">
              <a:buFont typeface="Arial" charset="0"/>
              <a:buNone/>
              <a:defRPr/>
            </a:pPr>
            <a:endParaRPr lang="pt-BR" altLang="pt-B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ctr">
              <a:buFont typeface="Arial" charset="0"/>
              <a:buNone/>
              <a:defRPr/>
            </a:pPr>
            <a:endParaRPr lang="pt-BR" altLang="pt-BR"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 name="Picture 5" descr="C:\Users\Uni\Desktop\Instrut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ço Reservado para Rodapé 1"/>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4</a:t>
            </a:fld>
            <a:endParaRPr lang="pt-BR"/>
          </a:p>
        </p:txBody>
      </p:sp>
      <p:sp>
        <p:nvSpPr>
          <p:cNvPr id="6" name="Retângulo 5"/>
          <p:cNvSpPr/>
          <p:nvPr/>
        </p:nvSpPr>
        <p:spPr>
          <a:xfrm>
            <a:off x="3444950" y="3968845"/>
            <a:ext cx="8484781" cy="923330"/>
          </a:xfrm>
          <a:prstGeom prst="rect">
            <a:avLst/>
          </a:prstGeom>
        </p:spPr>
        <p:txBody>
          <a:bodyPr wrap="square">
            <a:spAutoFit/>
          </a:bodyPr>
          <a:lstStyle/>
          <a:p>
            <a:pPr>
              <a:spcBef>
                <a:spcPct val="0"/>
              </a:spcBef>
            </a:pPr>
            <a:r>
              <a:rPr lang="pt-BR" sz="5400" b="1" dirty="0">
                <a:solidFill>
                  <a:schemeClr val="bg1"/>
                </a:solidFill>
                <a:latin typeface="Arial Black" panose="020B0A04020102020204" pitchFamily="34" charset="0"/>
              </a:rPr>
              <a:t>Valdir Miranda Pinto.</a:t>
            </a:r>
          </a:p>
        </p:txBody>
      </p:sp>
    </p:spTree>
    <p:extLst>
      <p:ext uri="{BB962C8B-B14F-4D97-AF65-F5344CB8AC3E}">
        <p14:creationId xmlns:p14="http://schemas.microsoft.com/office/powerpoint/2010/main" val="2518217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br>
              <a:rPr lang="pt-BR" dirty="0"/>
            </a:br>
            <a:endParaRPr lang="pt-BR" dirty="0"/>
          </a:p>
        </p:txBody>
      </p:sp>
      <p:sp>
        <p:nvSpPr>
          <p:cNvPr id="3" name="Espaço Reservado para Conteúdo 2"/>
          <p:cNvSpPr>
            <a:spLocks noGrp="1"/>
          </p:cNvSpPr>
          <p:nvPr>
            <p:ph idx="1"/>
          </p:nvPr>
        </p:nvSpPr>
        <p:spPr/>
        <p:txBody>
          <a:bodyPr>
            <a:normAutofit/>
          </a:bodyPr>
          <a:lstStyle/>
          <a:p>
            <a:endParaRPr lang="pt-BR" sz="6600" dirty="0">
              <a:latin typeface="Arial" panose="020B0604020202020204" pitchFamily="34" charset="0"/>
              <a:cs typeface="Arial" panose="020B0604020202020204" pitchFamily="34" charset="0"/>
            </a:endParaRPr>
          </a:p>
        </p:txBody>
      </p:sp>
      <p:pic>
        <p:nvPicPr>
          <p:cNvPr id="6" name="Picture 7" descr="C:\Users\Uni\Desktop\novos slides\PeriodoBran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ângulo 6"/>
          <p:cNvSpPr/>
          <p:nvPr/>
        </p:nvSpPr>
        <p:spPr>
          <a:xfrm>
            <a:off x="1524000" y="5386403"/>
            <a:ext cx="9829800" cy="1200329"/>
          </a:xfrm>
          <a:prstGeom prst="rect">
            <a:avLst/>
          </a:prstGeom>
        </p:spPr>
        <p:txBody>
          <a:bodyPr wrap="square">
            <a:spAutoFit/>
          </a:bodyPr>
          <a:lstStyle/>
          <a:p>
            <a:pPr algn="ctr">
              <a:defRPr/>
            </a:pPr>
            <a:r>
              <a:rPr lang="pt-BR" sz="3600" dirty="0">
                <a:solidFill>
                  <a:schemeClr val="bg1">
                    <a:lumMod val="95000"/>
                  </a:schemeClr>
                </a:solidFill>
                <a:latin typeface="Arial" panose="020B0604020202020204" pitchFamily="34" charset="0"/>
                <a:cs typeface="Arial" panose="020B0604020202020204" pitchFamily="34" charset="0"/>
              </a:rPr>
              <a:t>Período do curso:</a:t>
            </a:r>
          </a:p>
          <a:p>
            <a:pPr algn="ctr">
              <a:defRPr/>
            </a:pPr>
            <a:r>
              <a:rPr lang="pt-BR" sz="3600" dirty="0">
                <a:solidFill>
                  <a:schemeClr val="bg1">
                    <a:lumMod val="95000"/>
                  </a:schemeClr>
                </a:solidFill>
                <a:latin typeface="Arial" panose="020B0604020202020204" pitchFamily="34" charset="0"/>
                <a:cs typeface="Arial" panose="020B0604020202020204" pitchFamily="34" charset="0"/>
              </a:rPr>
              <a:t>14h às 17h</a:t>
            </a:r>
          </a:p>
        </p:txBody>
      </p:sp>
      <p:sp>
        <p:nvSpPr>
          <p:cNvPr id="8" name="Espaço Reservado para Rodapé 7"/>
          <p:cNvSpPr>
            <a:spLocks noGrp="1"/>
          </p:cNvSpPr>
          <p:nvPr>
            <p:ph type="ftr" sz="quarter" idx="11"/>
          </p:nvPr>
        </p:nvSpPr>
        <p:spPr/>
        <p:txBody>
          <a:bodyPr/>
          <a:lstStyle/>
          <a:p>
            <a:r>
              <a:rPr lang="pt-BR"/>
              <a:t>UNYPÚBLICA UNYFLEX</a:t>
            </a:r>
          </a:p>
        </p:txBody>
      </p:sp>
      <p:sp>
        <p:nvSpPr>
          <p:cNvPr id="9" name="Espaço Reservado para Número de Slide 8"/>
          <p:cNvSpPr>
            <a:spLocks noGrp="1"/>
          </p:cNvSpPr>
          <p:nvPr>
            <p:ph type="sldNum" sz="quarter" idx="12"/>
          </p:nvPr>
        </p:nvSpPr>
        <p:spPr/>
        <p:txBody>
          <a:bodyPr/>
          <a:lstStyle/>
          <a:p>
            <a:fld id="{F5EF8141-5781-4FD4-9552-C5D35CA5005E}" type="slidenum">
              <a:rPr lang="pt-BR" smtClean="0"/>
              <a:t>5</a:t>
            </a:fld>
            <a:endParaRPr lang="pt-BR"/>
          </a:p>
        </p:txBody>
      </p:sp>
    </p:spTree>
    <p:extLst>
      <p:ext uri="{BB962C8B-B14F-4D97-AF65-F5344CB8AC3E}">
        <p14:creationId xmlns:p14="http://schemas.microsoft.com/office/powerpoint/2010/main" val="3377281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27616B8-E1A4-A9CB-9CA0-520B449C81A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2A3C346-4BB3-F416-0925-9C63D4E4DA27}"/>
              </a:ext>
            </a:extLst>
          </p:cNvPr>
          <p:cNvSpPr>
            <a:spLocks noGrp="1"/>
          </p:cNvSpPr>
          <p:nvPr>
            <p:ph type="title"/>
          </p:nvPr>
        </p:nvSpPr>
        <p:spPr>
          <a:xfrm>
            <a:off x="780663" y="708339"/>
            <a:ext cx="10666270" cy="391509"/>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endParaRPr lang="pt-BR" sz="2000" b="1" dirty="0">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FE073474-31A6-235D-4F19-0C5A5E90D926}"/>
              </a:ext>
            </a:extLst>
          </p:cNvPr>
          <p:cNvSpPr>
            <a:spLocks noGrp="1"/>
          </p:cNvSpPr>
          <p:nvPr>
            <p:ph idx="1"/>
          </p:nvPr>
        </p:nvSpPr>
        <p:spPr>
          <a:xfrm>
            <a:off x="189781" y="1099848"/>
            <a:ext cx="11164019" cy="5758151"/>
          </a:xfrm>
        </p:spPr>
        <p:txBody>
          <a:bodyPr>
            <a:noAutofit/>
          </a:bodyPr>
          <a:lstStyle/>
          <a:p>
            <a:pPr>
              <a:lnSpc>
                <a:spcPct val="115000"/>
              </a:lnSpc>
              <a:spcAft>
                <a:spcPts val="800"/>
              </a:spcAft>
            </a:pPr>
            <a:endParaRPr lang="pt-BR" sz="2400" b="1" kern="100" dirty="0">
              <a:effectLst/>
              <a:latin typeface="Arial" panose="020B0604020202020204" pitchFamily="34" charset="0"/>
              <a:ea typeface="Aptos" panose="020B0004020202020204" pitchFamily="34" charset="0"/>
              <a:cs typeface="Arial" panose="020B0604020202020204" pitchFamily="34" charset="0"/>
            </a:endParaRPr>
          </a:p>
          <a:p>
            <a:r>
              <a:rPr lang="pt-BR" sz="2200" dirty="0">
                <a:latin typeface="Arial" panose="020B0604020202020204" pitchFamily="34" charset="0"/>
                <a:cs typeface="Arial" panose="020B0604020202020204" pitchFamily="34" charset="0"/>
              </a:rPr>
              <a:t> 01 Gestão do ciclo de vida dos ativos públicos: aquisição, utilização, manutenção, avaliação e desfazimento.</a:t>
            </a:r>
          </a:p>
          <a:p>
            <a:r>
              <a:rPr lang="pt-BR" sz="2200" dirty="0">
                <a:latin typeface="Arial" panose="020B0604020202020204" pitchFamily="34" charset="0"/>
                <a:cs typeface="Arial" panose="020B0604020202020204" pitchFamily="34" charset="0"/>
              </a:rPr>
              <a:t>02 Regras de depreciação acumulada, amortização e exaustão no setor público</a:t>
            </a:r>
          </a:p>
          <a:p>
            <a:r>
              <a:rPr lang="pt-BR" sz="2200" dirty="0">
                <a:latin typeface="Arial" panose="020B0604020202020204" pitchFamily="34" charset="0"/>
                <a:cs typeface="Arial" panose="020B0604020202020204" pitchFamily="34" charset="0"/>
              </a:rPr>
              <a:t>03 Critérios para determinação da vida útil econômica dos bens institucionais</a:t>
            </a:r>
          </a:p>
          <a:p>
            <a:r>
              <a:rPr lang="pt-BR" sz="2200" dirty="0">
                <a:latin typeface="Arial" panose="020B0604020202020204" pitchFamily="34" charset="0"/>
                <a:cs typeface="Arial" panose="020B0604020202020204" pitchFamily="34" charset="0"/>
              </a:rPr>
              <a:t>04 Fixação e revisão periódica do valor residual dos ativos permanentes</a:t>
            </a:r>
          </a:p>
          <a:p>
            <a:r>
              <a:rPr lang="pt-BR" sz="2200" dirty="0">
                <a:latin typeface="Arial" panose="020B0604020202020204" pitchFamily="34" charset="0"/>
                <a:cs typeface="Arial" panose="020B0604020202020204" pitchFamily="34" charset="0"/>
              </a:rPr>
              <a:t>05 Métodos matemáticos de depreciação aplicados à realidade das repartições</a:t>
            </a:r>
          </a:p>
          <a:p>
            <a:r>
              <a:rPr lang="pt-BR" sz="2200" dirty="0">
                <a:latin typeface="Arial" panose="020B0604020202020204" pitchFamily="34" charset="0"/>
                <a:cs typeface="Arial" panose="020B0604020202020204" pitchFamily="34" charset="0"/>
              </a:rPr>
              <a:t>06 Procedimentos legais para alienação por venda ou leilão público de bens</a:t>
            </a:r>
          </a:p>
          <a:p>
            <a:r>
              <a:rPr lang="pt-BR" sz="2200" dirty="0">
                <a:latin typeface="Arial" panose="020B0604020202020204" pitchFamily="34" charset="0"/>
                <a:cs typeface="Arial" panose="020B0604020202020204" pitchFamily="34" charset="0"/>
              </a:rPr>
              <a:t>07 Destinação legal de ativos inservíveis por meio de doação e cessão definitiva</a:t>
            </a:r>
          </a:p>
          <a:p>
            <a:r>
              <a:rPr lang="pt-BR" sz="2200" dirty="0">
                <a:latin typeface="Arial" panose="020B0604020202020204" pitchFamily="34" charset="0"/>
                <a:cs typeface="Arial" panose="020B0604020202020204" pitchFamily="34" charset="0"/>
              </a:rPr>
              <a:t>08 Instrução de processos administrativos para baixas por furto, sinistro ou incêndio</a:t>
            </a:r>
          </a:p>
          <a:p>
            <a:r>
              <a:rPr lang="pt-BR" sz="2200" dirty="0">
                <a:latin typeface="Arial" panose="020B0604020202020204" pitchFamily="34" charset="0"/>
                <a:cs typeface="Arial" panose="020B0604020202020204" pitchFamily="34" charset="0"/>
              </a:rPr>
              <a:t>09 Rotinas para destruição física de materiais irrecuperáveis e descarte ecologicamente correto</a:t>
            </a:r>
          </a:p>
        </p:txBody>
      </p:sp>
      <p:sp>
        <p:nvSpPr>
          <p:cNvPr id="4" name="Espaço Reservado para Rodapé 3">
            <a:extLst>
              <a:ext uri="{FF2B5EF4-FFF2-40B4-BE49-F238E27FC236}">
                <a16:creationId xmlns:a16="http://schemas.microsoft.com/office/drawing/2014/main" id="{5AEF6F76-CCA1-8E4B-F61D-B9D6C2849467}"/>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A9D2B971-7808-43EE-EDA5-EC54873C8B82}"/>
              </a:ext>
            </a:extLst>
          </p:cNvPr>
          <p:cNvSpPr>
            <a:spLocks noGrp="1"/>
          </p:cNvSpPr>
          <p:nvPr>
            <p:ph type="sldNum" sz="quarter" idx="12"/>
          </p:nvPr>
        </p:nvSpPr>
        <p:spPr/>
        <p:txBody>
          <a:bodyPr/>
          <a:lstStyle/>
          <a:p>
            <a:fld id="{F5EF8141-5781-4FD4-9552-C5D35CA5005E}" type="slidenum">
              <a:rPr lang="pt-BR" smtClean="0"/>
              <a:t>6</a:t>
            </a:fld>
            <a:endParaRPr lang="pt-BR"/>
          </a:p>
        </p:txBody>
      </p:sp>
    </p:spTree>
    <p:extLst>
      <p:ext uri="{BB962C8B-B14F-4D97-AF65-F5344CB8AC3E}">
        <p14:creationId xmlns:p14="http://schemas.microsoft.com/office/powerpoint/2010/main" val="1220220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540187" y="708339"/>
            <a:ext cx="5906745"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lnSpcReduction="10000"/>
          </a:bodyPr>
          <a:lstStyle/>
          <a:p>
            <a:pPr marL="0" indent="0">
              <a:buNone/>
              <a:defRPr/>
            </a:pPr>
            <a:r>
              <a:rPr lang="pt-BR" b="1" dirty="0"/>
              <a:t> EXECUÇÃO ORÇAMENTÁRIA</a:t>
            </a:r>
          </a:p>
          <a:p>
            <a:pPr>
              <a:buFontTx/>
              <a:buChar char="-"/>
              <a:defRPr/>
            </a:pPr>
            <a:r>
              <a:rPr lang="pt-BR" b="1" dirty="0"/>
              <a:t>Proposta Orçamentária</a:t>
            </a:r>
          </a:p>
          <a:p>
            <a:pPr>
              <a:buFontTx/>
              <a:buChar char="-"/>
              <a:defRPr/>
            </a:pPr>
            <a:r>
              <a:rPr lang="pt-BR" b="1" dirty="0"/>
              <a:t>Lei Orçamentária</a:t>
            </a:r>
          </a:p>
          <a:p>
            <a:pPr>
              <a:buFontTx/>
              <a:buChar char="-"/>
              <a:defRPr/>
            </a:pPr>
            <a:r>
              <a:rPr lang="pt-BR" b="1" dirty="0"/>
              <a:t>Receita – Tributos - Impostos, taxas e contribuições de melhoria</a:t>
            </a:r>
          </a:p>
          <a:p>
            <a:pPr marL="0" indent="0">
              <a:buNone/>
              <a:defRPr/>
            </a:pPr>
            <a:r>
              <a:rPr lang="pt-BR" b="1" dirty="0"/>
              <a:t>	          transferências Governamentais.</a:t>
            </a:r>
          </a:p>
          <a:p>
            <a:pPr>
              <a:buFontTx/>
              <a:buChar char="-"/>
              <a:defRPr/>
            </a:pPr>
            <a:r>
              <a:rPr lang="pt-BR" b="1" dirty="0"/>
              <a:t>Despesas – Processos Licitatórios</a:t>
            </a:r>
          </a:p>
          <a:p>
            <a:pPr marL="0" indent="0">
              <a:buNone/>
              <a:defRPr/>
            </a:pPr>
            <a:r>
              <a:rPr lang="pt-BR" b="1" dirty="0"/>
              <a:t>		  Salários</a:t>
            </a:r>
          </a:p>
          <a:p>
            <a:pPr marL="0" indent="0">
              <a:buNone/>
              <a:defRPr/>
            </a:pPr>
            <a:r>
              <a:rPr lang="pt-BR" b="1" dirty="0"/>
              <a:t>		  Despesas Antecipadas (Diárias / Suprimento de Fundos)</a:t>
            </a:r>
          </a:p>
          <a:p>
            <a:pPr marL="0" indent="0">
              <a:buNone/>
              <a:defRPr/>
            </a:pPr>
            <a:r>
              <a:rPr lang="pt-BR" b="1" dirty="0"/>
              <a:t> - Contabilizações dos Atos e Fatos Contábeis. </a:t>
            </a:r>
          </a:p>
          <a:p>
            <a:pPr marL="0" indent="0">
              <a:buNone/>
              <a:defRPr/>
            </a:pPr>
            <a:r>
              <a:rPr lang="pt-BR" b="1" dirty="0"/>
              <a:t>		  Registro no SIM  AM  - TCE - PR                      </a:t>
            </a:r>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7</a:t>
            </a:fld>
            <a:endParaRPr lang="pt-BR"/>
          </a:p>
        </p:txBody>
      </p:sp>
    </p:spTree>
    <p:extLst>
      <p:ext uri="{BB962C8B-B14F-4D97-AF65-F5344CB8AC3E}">
        <p14:creationId xmlns:p14="http://schemas.microsoft.com/office/powerpoint/2010/main" val="43566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36DB55-634D-83D0-6DFE-AA145788458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0D30F7D-DE0B-61CE-5693-291C935E418E}"/>
              </a:ext>
            </a:extLst>
          </p:cNvPr>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665EA82F-A14B-E023-8410-7DECD4A54EB2}"/>
              </a:ext>
            </a:extLst>
          </p:cNvPr>
          <p:cNvSpPr>
            <a:spLocks noGrp="1"/>
          </p:cNvSpPr>
          <p:nvPr>
            <p:ph idx="1"/>
          </p:nvPr>
        </p:nvSpPr>
        <p:spPr>
          <a:xfrm>
            <a:off x="838200" y="1236373"/>
            <a:ext cx="10608733" cy="4940590"/>
          </a:xfrm>
        </p:spPr>
        <p:txBody>
          <a:bodyPr/>
          <a:lstStyle/>
          <a:p>
            <a:pPr marL="0" indent="0">
              <a:buNone/>
            </a:pPr>
            <a:r>
              <a:rPr lang="pt-BR" b="1" dirty="0"/>
              <a:t>EXECUÇÃO ORÇAMENTÁRIA</a:t>
            </a:r>
          </a:p>
          <a:p>
            <a:pPr>
              <a:buFontTx/>
              <a:buChar char="-"/>
            </a:pPr>
            <a:r>
              <a:rPr lang="pt-BR" b="1" dirty="0"/>
              <a:t>Balanço Orçamentário</a:t>
            </a:r>
          </a:p>
          <a:p>
            <a:pPr>
              <a:buFontTx/>
              <a:buChar char="-"/>
            </a:pPr>
            <a:r>
              <a:rPr lang="pt-BR" b="1" dirty="0"/>
              <a:t>Balanço Financeiro</a:t>
            </a:r>
          </a:p>
          <a:p>
            <a:pPr>
              <a:buFontTx/>
              <a:buChar char="-"/>
            </a:pPr>
            <a:r>
              <a:rPr lang="pt-BR" b="1" dirty="0"/>
              <a:t>Demonstração das Variações Patrimoniais e Balanço Compensado</a:t>
            </a:r>
          </a:p>
          <a:p>
            <a:pPr>
              <a:buFontTx/>
              <a:buChar char="-"/>
            </a:pPr>
            <a:r>
              <a:rPr lang="pt-BR" b="1" dirty="0"/>
              <a:t>Relatórios LRF (Trimestrais)</a:t>
            </a:r>
          </a:p>
          <a:p>
            <a:pPr>
              <a:buFontTx/>
              <a:buChar char="-"/>
            </a:pPr>
            <a:r>
              <a:rPr lang="pt-BR" b="1" dirty="0"/>
              <a:t>Prestação de Contas (de governo) – TCE - Pr</a:t>
            </a:r>
          </a:p>
          <a:p>
            <a:r>
              <a:rPr lang="pt-BR" b="1" dirty="0"/>
              <a:t>                         Inventário Almoxarifado.</a:t>
            </a:r>
          </a:p>
          <a:p>
            <a:r>
              <a:rPr lang="pt-BR" b="1" dirty="0"/>
              <a:t>                         Inventário Patrimônio.</a:t>
            </a:r>
          </a:p>
          <a:p>
            <a:pPr marL="0" indent="0">
              <a:buNone/>
            </a:pPr>
            <a:r>
              <a:rPr lang="pt-BR"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Ciclo ORÇAMENTÁRIO.</a:t>
            </a:r>
          </a:p>
        </p:txBody>
      </p:sp>
      <p:sp>
        <p:nvSpPr>
          <p:cNvPr id="4" name="Espaço Reservado para Rodapé 3">
            <a:extLst>
              <a:ext uri="{FF2B5EF4-FFF2-40B4-BE49-F238E27FC236}">
                <a16:creationId xmlns:a16="http://schemas.microsoft.com/office/drawing/2014/main" id="{2E736E04-B2AC-1AC8-61EB-2F907E15F1E2}"/>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05E753C3-7759-7607-67A5-C8902801306E}"/>
              </a:ext>
            </a:extLst>
          </p:cNvPr>
          <p:cNvSpPr>
            <a:spLocks noGrp="1"/>
          </p:cNvSpPr>
          <p:nvPr>
            <p:ph type="sldNum" sz="quarter" idx="12"/>
          </p:nvPr>
        </p:nvSpPr>
        <p:spPr/>
        <p:txBody>
          <a:bodyPr/>
          <a:lstStyle/>
          <a:p>
            <a:fld id="{F5EF8141-5781-4FD4-9552-C5D35CA5005E}" type="slidenum">
              <a:rPr lang="pt-BR" smtClean="0"/>
              <a:t>8</a:t>
            </a:fld>
            <a:endParaRPr lang="pt-BR"/>
          </a:p>
        </p:txBody>
      </p:sp>
    </p:spTree>
    <p:extLst>
      <p:ext uri="{BB962C8B-B14F-4D97-AF65-F5344CB8AC3E}">
        <p14:creationId xmlns:p14="http://schemas.microsoft.com/office/powerpoint/2010/main" val="1633412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DA4FC78-4A7C-C5DA-8779-BA71B11A7DB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794DE4A-B4F7-1F60-D013-FC3306C7CFBB}"/>
              </a:ext>
            </a:extLst>
          </p:cNvPr>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1F132043-6ACE-11E3-7149-EC7D783C3441}"/>
              </a:ext>
            </a:extLst>
          </p:cNvPr>
          <p:cNvSpPr>
            <a:spLocks noGrp="1"/>
          </p:cNvSpPr>
          <p:nvPr>
            <p:ph idx="1"/>
          </p:nvPr>
        </p:nvSpPr>
        <p:spPr>
          <a:xfrm>
            <a:off x="838200" y="1236373"/>
            <a:ext cx="10608733" cy="4940590"/>
          </a:xfrm>
        </p:spPr>
        <p:txBody>
          <a:bodyPr>
            <a:normAutofit fontScale="92500" lnSpcReduction="10000"/>
          </a:bodyPr>
          <a:lstStyle/>
          <a:p>
            <a:pPr marL="0" indent="0">
              <a:buNone/>
            </a:pPr>
            <a:r>
              <a:rPr lang="pt-BR" sz="3000" b="1" dirty="0">
                <a:latin typeface="Arial" panose="020B0604020202020204" pitchFamily="34" charset="0"/>
                <a:cs typeface="Arial" panose="020B0604020202020204" pitchFamily="34" charset="0"/>
              </a:rPr>
              <a:t>Estágios da Despesa</a:t>
            </a:r>
            <a:r>
              <a:rPr lang="pt-BR" b="1" dirty="0">
                <a:latin typeface="Arial" panose="020B0604020202020204" pitchFamily="34" charset="0"/>
                <a:cs typeface="Arial" panose="020B0604020202020204" pitchFamily="34" charset="0"/>
              </a:rPr>
              <a:t>:</a:t>
            </a:r>
          </a:p>
          <a:p>
            <a:endParaRPr lang="pt-BR" b="1" dirty="0">
              <a:latin typeface="Arial" panose="020B0604020202020204" pitchFamily="34" charset="0"/>
              <a:cs typeface="Arial" panose="020B0604020202020204" pitchFamily="34" charset="0"/>
            </a:endParaRPr>
          </a:p>
          <a:p>
            <a:r>
              <a:rPr lang="pt-BR" b="1" dirty="0">
                <a:latin typeface="Arial" panose="020B0604020202020204" pitchFamily="34" charset="0"/>
                <a:cs typeface="Arial" panose="020B0604020202020204" pitchFamily="34" charset="0"/>
              </a:rPr>
              <a:t>1 – Fixação;</a:t>
            </a:r>
          </a:p>
          <a:p>
            <a:r>
              <a:rPr lang="pt-BR" b="1" dirty="0">
                <a:latin typeface="Arial" panose="020B0604020202020204" pitchFamily="34" charset="0"/>
                <a:cs typeface="Arial" panose="020B0604020202020204" pitchFamily="34" charset="0"/>
              </a:rPr>
              <a:t>2 – Programação;</a:t>
            </a:r>
          </a:p>
          <a:p>
            <a:r>
              <a:rPr lang="pt-BR" b="1" dirty="0">
                <a:latin typeface="Arial" panose="020B0604020202020204" pitchFamily="34" charset="0"/>
                <a:cs typeface="Arial" panose="020B0604020202020204" pitchFamily="34" charset="0"/>
              </a:rPr>
              <a:t>3 – Licitação;</a:t>
            </a:r>
          </a:p>
          <a:p>
            <a:r>
              <a:rPr lang="pt-BR" b="1" dirty="0">
                <a:latin typeface="Arial" panose="020B0604020202020204" pitchFamily="34" charset="0"/>
                <a:cs typeface="Arial" panose="020B0604020202020204" pitchFamily="34" charset="0"/>
              </a:rPr>
              <a:t>4 – </a:t>
            </a:r>
            <a:r>
              <a:rPr lang="pt-BR" b="1" dirty="0">
                <a:solidFill>
                  <a:srgbClr val="FF0000"/>
                </a:solidFill>
                <a:latin typeface="Arial" panose="020B0604020202020204" pitchFamily="34" charset="0"/>
                <a:cs typeface="Arial" panose="020B0604020202020204" pitchFamily="34" charset="0"/>
              </a:rPr>
              <a:t>Empenho;</a:t>
            </a:r>
          </a:p>
          <a:p>
            <a:r>
              <a:rPr lang="pt-BR" b="1" dirty="0">
                <a:latin typeface="Arial" panose="020B0604020202020204" pitchFamily="34" charset="0"/>
                <a:cs typeface="Arial" panose="020B0604020202020204" pitchFamily="34" charset="0"/>
              </a:rPr>
              <a:t>5 – </a:t>
            </a:r>
            <a:r>
              <a:rPr lang="pt-BR" b="1" dirty="0">
                <a:solidFill>
                  <a:srgbClr val="FF0000"/>
                </a:solidFill>
                <a:latin typeface="Arial" panose="020B0604020202020204" pitchFamily="34" charset="0"/>
                <a:cs typeface="Arial" panose="020B0604020202020204" pitchFamily="34" charset="0"/>
              </a:rPr>
              <a:t>Liquidação;</a:t>
            </a:r>
          </a:p>
          <a:p>
            <a:r>
              <a:rPr lang="pt-BR" b="1" dirty="0">
                <a:latin typeface="Arial" panose="020B0604020202020204" pitchFamily="34" charset="0"/>
                <a:cs typeface="Arial" panose="020B0604020202020204" pitchFamily="34" charset="0"/>
              </a:rPr>
              <a:t>6 – Suprimento e</a:t>
            </a:r>
          </a:p>
          <a:p>
            <a:r>
              <a:rPr lang="pt-BR" b="1" dirty="0">
                <a:latin typeface="Arial" panose="020B0604020202020204" pitchFamily="34" charset="0"/>
                <a:cs typeface="Arial" panose="020B0604020202020204" pitchFamily="34" charset="0"/>
              </a:rPr>
              <a:t>7 – </a:t>
            </a:r>
            <a:r>
              <a:rPr lang="pt-BR" b="1" dirty="0">
                <a:solidFill>
                  <a:srgbClr val="FF0000"/>
                </a:solidFill>
                <a:latin typeface="Arial" panose="020B0604020202020204" pitchFamily="34" charset="0"/>
                <a:cs typeface="Arial" panose="020B0604020202020204" pitchFamily="34" charset="0"/>
              </a:rPr>
              <a:t>Pagamento.</a:t>
            </a:r>
          </a:p>
          <a:p>
            <a:endParaRPr lang="pt-BR" b="1" dirty="0"/>
          </a:p>
          <a:p>
            <a:r>
              <a:rPr lang="pt-BR" sz="2000" dirty="0">
                <a:latin typeface="Arial" panose="020B0604020202020204" pitchFamily="34" charset="0"/>
                <a:cs typeface="Arial" panose="020B0604020202020204" pitchFamily="34" charset="0"/>
              </a:rPr>
              <a:t>Atendimento a lei 131/2009 e decreto 10540/2020(SIAFIC)</a:t>
            </a:r>
            <a:endParaRPr lang="pt-BR" sz="2000" b="1" dirty="0">
              <a:latin typeface="Arial" panose="020B0604020202020204" pitchFamily="34" charset="0"/>
              <a:cs typeface="Arial" panose="020B0604020202020204" pitchFamily="34" charset="0"/>
            </a:endParaRPr>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AD2EEE04-792A-F545-DC3F-63B732352A0A}"/>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6315B5E1-6DD2-2FF7-9960-A4B7F94BD4A1}"/>
              </a:ext>
            </a:extLst>
          </p:cNvPr>
          <p:cNvSpPr>
            <a:spLocks noGrp="1"/>
          </p:cNvSpPr>
          <p:nvPr>
            <p:ph type="sldNum" sz="quarter" idx="12"/>
          </p:nvPr>
        </p:nvSpPr>
        <p:spPr/>
        <p:txBody>
          <a:bodyPr/>
          <a:lstStyle/>
          <a:p>
            <a:fld id="{F5EF8141-5781-4FD4-9552-C5D35CA5005E}" type="slidenum">
              <a:rPr lang="pt-BR" smtClean="0"/>
              <a:t>9</a:t>
            </a:fld>
            <a:endParaRPr lang="pt-BR"/>
          </a:p>
        </p:txBody>
      </p:sp>
    </p:spTree>
    <p:extLst>
      <p:ext uri="{BB962C8B-B14F-4D97-AF65-F5344CB8AC3E}">
        <p14:creationId xmlns:p14="http://schemas.microsoft.com/office/powerpoint/2010/main" val="1374150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D47423B-5FD1-EC3C-FBDF-9BA6AC5B74A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DB2C3C5-F619-4A18-F843-0A9C4521D125}"/>
              </a:ext>
            </a:extLst>
          </p:cNvPr>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6180C6DC-2340-C20D-8779-972CF80A042D}"/>
              </a:ext>
            </a:extLst>
          </p:cNvPr>
          <p:cNvSpPr>
            <a:spLocks noGrp="1"/>
          </p:cNvSpPr>
          <p:nvPr>
            <p:ph idx="1"/>
          </p:nvPr>
        </p:nvSpPr>
        <p:spPr>
          <a:xfrm>
            <a:off x="838200" y="1236373"/>
            <a:ext cx="10608733" cy="4940590"/>
          </a:xfrm>
        </p:spPr>
        <p:txBody>
          <a:bodyPr/>
          <a:lstStyle/>
          <a:p>
            <a:pPr marL="0" indent="0">
              <a:buNone/>
            </a:pPr>
            <a:r>
              <a:rPr lang="pt-BR" b="1" dirty="0">
                <a:latin typeface="Arial" panose="020B0604020202020204" pitchFamily="34" charset="0"/>
                <a:cs typeface="Arial" panose="020B0604020202020204" pitchFamily="34" charset="0"/>
              </a:rPr>
              <a:t>Estágios da Receita:</a:t>
            </a:r>
          </a:p>
          <a:p>
            <a:endParaRPr lang="pt-BR" b="1" dirty="0">
              <a:latin typeface="Arial" panose="020B0604020202020204" pitchFamily="34" charset="0"/>
              <a:cs typeface="Arial" panose="020B0604020202020204" pitchFamily="34" charset="0"/>
            </a:endParaRPr>
          </a:p>
          <a:p>
            <a:r>
              <a:rPr lang="pt-BR" b="1" dirty="0">
                <a:latin typeface="Arial" panose="020B0604020202020204" pitchFamily="34" charset="0"/>
                <a:cs typeface="Arial" panose="020B0604020202020204" pitchFamily="34" charset="0"/>
              </a:rPr>
              <a:t>1- Previsão;</a:t>
            </a:r>
          </a:p>
          <a:p>
            <a:r>
              <a:rPr lang="pt-BR" b="1" dirty="0">
                <a:latin typeface="Arial" panose="020B0604020202020204" pitchFamily="34" charset="0"/>
                <a:cs typeface="Arial" panose="020B0604020202020204" pitchFamily="34" charset="0"/>
              </a:rPr>
              <a:t>2- Lançamento;</a:t>
            </a:r>
          </a:p>
          <a:p>
            <a:r>
              <a:rPr lang="pt-BR" b="1" dirty="0">
                <a:latin typeface="Arial" panose="020B0604020202020204" pitchFamily="34" charset="0"/>
                <a:cs typeface="Arial" panose="020B0604020202020204" pitchFamily="34" charset="0"/>
              </a:rPr>
              <a:t>3- Arrecadação e</a:t>
            </a:r>
          </a:p>
          <a:p>
            <a:r>
              <a:rPr lang="pt-BR" b="1" dirty="0">
                <a:latin typeface="Arial" panose="020B0604020202020204" pitchFamily="34" charset="0"/>
                <a:cs typeface="Arial" panose="020B0604020202020204" pitchFamily="34" charset="0"/>
              </a:rPr>
              <a:t>4- Recolhimento.</a:t>
            </a:r>
          </a:p>
          <a:p>
            <a:endParaRPr lang="pt-BR" b="1" dirty="0"/>
          </a:p>
          <a:p>
            <a:pPr marL="0" indent="0">
              <a:buNone/>
            </a:pPr>
            <a:r>
              <a:rPr lang="pt-BR" sz="2000" dirty="0">
                <a:latin typeface="Arial" panose="020B0604020202020204" pitchFamily="34" charset="0"/>
                <a:cs typeface="Arial" panose="020B0604020202020204" pitchFamily="34" charset="0"/>
              </a:rPr>
              <a:t>Atendimento a lei 131/2009 e decreto 10540/2020(SIAFIC)</a:t>
            </a:r>
            <a:endParaRPr lang="pt-BR" sz="2000" b="1" dirty="0">
              <a:latin typeface="Arial" panose="020B0604020202020204" pitchFamily="34" charset="0"/>
              <a:cs typeface="Arial" panose="020B0604020202020204" pitchFamily="34" charset="0"/>
            </a:endParaRPr>
          </a:p>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99B8F6AD-E1A9-8986-380F-C45B64ED13FA}"/>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57F4A564-DA0E-BA8A-6A08-4CC68AEBAC6B}"/>
              </a:ext>
            </a:extLst>
          </p:cNvPr>
          <p:cNvSpPr>
            <a:spLocks noGrp="1"/>
          </p:cNvSpPr>
          <p:nvPr>
            <p:ph type="sldNum" sz="quarter" idx="12"/>
          </p:nvPr>
        </p:nvSpPr>
        <p:spPr/>
        <p:txBody>
          <a:bodyPr/>
          <a:lstStyle/>
          <a:p>
            <a:fld id="{F5EF8141-5781-4FD4-9552-C5D35CA5005E}" type="slidenum">
              <a:rPr lang="pt-BR" smtClean="0"/>
              <a:t>10</a:t>
            </a:fld>
            <a:endParaRPr lang="pt-BR"/>
          </a:p>
        </p:txBody>
      </p:sp>
    </p:spTree>
    <p:extLst>
      <p:ext uri="{BB962C8B-B14F-4D97-AF65-F5344CB8AC3E}">
        <p14:creationId xmlns:p14="http://schemas.microsoft.com/office/powerpoint/2010/main" val="650849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0C3BDF-6AAC-7593-B602-2B5FEE5B7C2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9909F44-A439-80CE-00C6-5B9965A792BA}"/>
              </a:ext>
            </a:extLst>
          </p:cNvPr>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88E77649-9614-BA63-A586-40D91B7DDEEB}"/>
              </a:ext>
            </a:extLst>
          </p:cNvPr>
          <p:cNvSpPr>
            <a:spLocks noGrp="1"/>
          </p:cNvSpPr>
          <p:nvPr>
            <p:ph idx="1"/>
          </p:nvPr>
        </p:nvSpPr>
        <p:spPr>
          <a:xfrm>
            <a:off x="838200" y="1236373"/>
            <a:ext cx="10608733" cy="4940590"/>
          </a:xfrm>
        </p:spPr>
        <p:txBody>
          <a:bodyPr/>
          <a:lstStyle/>
          <a:p>
            <a:pPr marL="0" indent="0">
              <a:buNone/>
            </a:pPr>
            <a:r>
              <a:rPr lang="pt-BR" b="1" dirty="0">
                <a:latin typeface="Arial" panose="020B0604020202020204" pitchFamily="34" charset="0"/>
                <a:cs typeface="Arial" panose="020B0604020202020204" pitchFamily="34" charset="0"/>
              </a:rPr>
              <a:t>SIAFIC – GOV DO ESTADO DO PARANÁ. Decreto 10.540/2020</a:t>
            </a:r>
          </a:p>
          <a:p>
            <a:endParaRPr lang="pt-BR" b="1" dirty="0">
              <a:latin typeface="Arial" panose="020B0604020202020204" pitchFamily="34" charset="0"/>
              <a:cs typeface="Arial" panose="020B0604020202020204" pitchFamily="34" charset="0"/>
            </a:endParaRPr>
          </a:p>
          <a:p>
            <a:r>
              <a:rPr lang="pt-BR" b="1" dirty="0">
                <a:latin typeface="Arial" panose="020B0604020202020204" pitchFamily="34" charset="0"/>
                <a:cs typeface="Arial" panose="020B0604020202020204" pitchFamily="34" charset="0"/>
              </a:rPr>
              <a:t>1-  TIPO PATRIMONIAL</a:t>
            </a:r>
          </a:p>
          <a:p>
            <a:r>
              <a:rPr lang="pt-BR" b="1" dirty="0">
                <a:latin typeface="Arial" panose="020B0604020202020204" pitchFamily="34" charset="0"/>
                <a:cs typeface="Arial" panose="020B0604020202020204" pitchFamily="34" charset="0"/>
              </a:rPr>
              <a:t>2-   ITEM PATRIMONIAL</a:t>
            </a:r>
          </a:p>
          <a:p>
            <a:r>
              <a:rPr lang="pt-BR" b="1" dirty="0">
                <a:latin typeface="Arial" panose="020B0604020202020204" pitchFamily="34" charset="0"/>
                <a:cs typeface="Arial" panose="020B0604020202020204" pitchFamily="34" charset="0"/>
              </a:rPr>
              <a:t>3-   OPERAÇÃO PATRIMONIAL</a:t>
            </a:r>
          </a:p>
          <a:p>
            <a:endParaRPr lang="pt-BR" b="1" dirty="0">
              <a:latin typeface="Arial" panose="020B0604020202020204" pitchFamily="34" charset="0"/>
              <a:cs typeface="Arial" panose="020B0604020202020204" pitchFamily="34" charset="0"/>
            </a:endParaRPr>
          </a:p>
          <a:p>
            <a:pPr marL="0" indent="0">
              <a:buNone/>
            </a:pPr>
            <a:r>
              <a:rPr lang="pt-BR" sz="2000" dirty="0">
                <a:latin typeface="Arial" panose="020B0604020202020204" pitchFamily="34" charset="0"/>
                <a:cs typeface="Arial" panose="020B0604020202020204" pitchFamily="34" charset="0"/>
              </a:rPr>
              <a:t>Atendimento a lei 131/2009 e decreto 10540/2020(SIAFIC)</a:t>
            </a:r>
            <a:endParaRPr lang="pt-BR" sz="2000" b="1" dirty="0">
              <a:latin typeface="Arial" panose="020B0604020202020204" pitchFamily="34" charset="0"/>
              <a:cs typeface="Arial" panose="020B0604020202020204" pitchFamily="34" charset="0"/>
            </a:endParaRPr>
          </a:p>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538E8AF4-126D-2BD1-270E-02A7D5706519}"/>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D0BF11C6-2AB9-9492-DB82-11FB8CD48064}"/>
              </a:ext>
            </a:extLst>
          </p:cNvPr>
          <p:cNvSpPr>
            <a:spLocks noGrp="1"/>
          </p:cNvSpPr>
          <p:nvPr>
            <p:ph type="sldNum" sz="quarter" idx="12"/>
          </p:nvPr>
        </p:nvSpPr>
        <p:spPr/>
        <p:txBody>
          <a:bodyPr/>
          <a:lstStyle/>
          <a:p>
            <a:fld id="{F5EF8141-5781-4FD4-9552-C5D35CA5005E}" type="slidenum">
              <a:rPr lang="pt-BR" smtClean="0"/>
              <a:t>11</a:t>
            </a:fld>
            <a:endParaRPr lang="pt-BR"/>
          </a:p>
        </p:txBody>
      </p:sp>
    </p:spTree>
    <p:extLst>
      <p:ext uri="{BB962C8B-B14F-4D97-AF65-F5344CB8AC3E}">
        <p14:creationId xmlns:p14="http://schemas.microsoft.com/office/powerpoint/2010/main" val="1771477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891384" cy="528034"/>
          </a:xfrm>
        </p:spPr>
        <p:txBody>
          <a:bodyPr>
            <a:normAutofit fontScale="90000"/>
          </a:bodyPr>
          <a:lstStyle/>
          <a:p>
            <a:pPr algn="r"/>
            <a:r>
              <a:rPr lang="pt-BR" sz="2000" b="1" dirty="0">
                <a:solidFill>
                  <a:srgbClr val="FF0000"/>
                </a:solidFill>
                <a:latin typeface="Arial" panose="020B0604020202020204" pitchFamily="34" charset="0"/>
                <a:cs typeface="Arial" panose="020B0604020202020204" pitchFamily="34" charset="0"/>
              </a:rPr>
              <a:t>DESINCORPORAÇÃO, DEPRECIAÇÃO e BAIXA DE ATIVOS</a:t>
            </a:r>
            <a:br>
              <a:rPr lang="pt-BR" sz="2000" b="1" dirty="0">
                <a:solidFill>
                  <a:srgbClr val="FF0000"/>
                </a:solidFill>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lnSpcReduction="10000"/>
          </a:bodyPr>
          <a:lstStyle/>
          <a:p>
            <a:r>
              <a:rPr lang="pt-BR" b="1" dirty="0">
                <a:solidFill>
                  <a:schemeClr val="tx2">
                    <a:lumMod val="75000"/>
                  </a:schemeClr>
                </a:solidFill>
                <a:latin typeface="Arial" panose="020B0604020202020204" pitchFamily="34" charset="0"/>
                <a:cs typeface="Arial" panose="020B0604020202020204" pitchFamily="34" charset="0"/>
              </a:rPr>
              <a:t>EFICIÊNCIA – EFICÁCIA - EFETIVIDADE</a:t>
            </a:r>
          </a:p>
          <a:p>
            <a:endParaRPr lang="pt-BR" b="1" dirty="0"/>
          </a:p>
          <a:p>
            <a:r>
              <a:rPr lang="pt-BR" sz="3900" b="1" dirty="0"/>
              <a:t>Eficiência:</a:t>
            </a:r>
            <a:br>
              <a:rPr lang="pt-BR" sz="3200" dirty="0"/>
            </a:br>
            <a:r>
              <a:rPr lang="pt-BR" sz="3200" dirty="0"/>
              <a:t>	</a:t>
            </a:r>
            <a:r>
              <a:rPr lang="pt-BR" dirty="0">
                <a:latin typeface="Arial" panose="020B0604020202020204" pitchFamily="34" charset="0"/>
                <a:cs typeface="Arial" panose="020B0604020202020204" pitchFamily="34" charset="0"/>
              </a:rPr>
              <a:t>- Capacidade administrativa de produzir o máximo de resultados com o mínimo de recursos, energia e tempo; </a:t>
            </a:r>
            <a:br>
              <a:rPr lang="pt-BR" dirty="0">
                <a:latin typeface="Arial" panose="020B0604020202020204" pitchFamily="34" charset="0"/>
                <a:cs typeface="Arial" panose="020B0604020202020204" pitchFamily="34" charset="0"/>
              </a:rPr>
            </a:br>
            <a:r>
              <a:rPr lang="pt-BR" dirty="0">
                <a:latin typeface="Arial" panose="020B0604020202020204" pitchFamily="34" charset="0"/>
                <a:cs typeface="Arial" panose="020B0604020202020204" pitchFamily="34" charset="0"/>
              </a:rPr>
              <a:t>	- Produzir o máximo com o mínimo de desperdício;</a:t>
            </a:r>
            <a:br>
              <a:rPr lang="pt-BR" dirty="0">
                <a:latin typeface="Arial" panose="020B0604020202020204" pitchFamily="34" charset="0"/>
                <a:cs typeface="Arial" panose="020B0604020202020204" pitchFamily="34" charset="0"/>
              </a:rPr>
            </a:br>
            <a:r>
              <a:rPr lang="pt-BR" dirty="0">
                <a:latin typeface="Arial" panose="020B0604020202020204" pitchFamily="34" charset="0"/>
                <a:cs typeface="Arial" panose="020B0604020202020204" pitchFamily="34" charset="0"/>
              </a:rPr>
              <a:t>	- Produtividade operacional;</a:t>
            </a:r>
            <a:br>
              <a:rPr lang="pt-BR" dirty="0">
                <a:latin typeface="Arial" panose="020B0604020202020204" pitchFamily="34" charset="0"/>
                <a:cs typeface="Arial" panose="020B0604020202020204" pitchFamily="34" charset="0"/>
              </a:rPr>
            </a:br>
            <a:r>
              <a:rPr lang="pt-BR" dirty="0">
                <a:latin typeface="Arial" panose="020B0604020202020204" pitchFamily="34" charset="0"/>
                <a:cs typeface="Arial" panose="020B0604020202020204" pitchFamily="34" charset="0"/>
              </a:rPr>
              <a:t>	- Eficiência está associada à racionalidade - produtividade (ação, força, virtude de produzir).</a:t>
            </a:r>
            <a:br>
              <a:rPr lang="pt-BR" dirty="0">
                <a:latin typeface="Arial" panose="020B0604020202020204" pitchFamily="34" charset="0"/>
                <a:cs typeface="Arial" panose="020B0604020202020204" pitchFamily="34" charset="0"/>
              </a:rPr>
            </a:br>
            <a:r>
              <a:rPr lang="pt-BR" b="1" dirty="0">
                <a:latin typeface="Arial" pitchFamily="34" charset="0"/>
                <a:cs typeface="Arial" pitchFamily="34" charset="0"/>
              </a:rPr>
              <a:t> 	-</a:t>
            </a:r>
            <a:r>
              <a:rPr lang="pt-BR" dirty="0">
                <a:latin typeface="Arial" pitchFamily="34" charset="0"/>
                <a:cs typeface="Arial" pitchFamily="34" charset="0"/>
              </a:rPr>
              <a:t>Ato de fazer certo as coisas. Realizar um trabalho com perfeição.</a:t>
            </a:r>
          </a:p>
          <a:p>
            <a:r>
              <a:rPr lang="pt-BR" dirty="0">
                <a:latin typeface="Arial" pitchFamily="34" charset="0"/>
                <a:cs typeface="Arial" pitchFamily="34" charset="0"/>
              </a:rPr>
              <a:t>	</a:t>
            </a:r>
          </a:p>
          <a:p>
            <a:endParaRPr lang="pt-BR" b="1" dirty="0">
              <a:latin typeface="Arial" panose="020B0604020202020204" pitchFamily="34" charset="0"/>
              <a:cs typeface="Arial" panose="020B0604020202020204" pitchFamily="34" charset="0"/>
            </a:endParaRPr>
          </a:p>
          <a:p>
            <a:endParaRPr lang="pt-BR" b="1" dirty="0"/>
          </a:p>
          <a:p>
            <a:endParaRPr lang="pt-BR" dirty="0"/>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654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2" y="708339"/>
            <a:ext cx="10927243" cy="528034"/>
          </a:xfrm>
        </p:spPr>
        <p:txBody>
          <a:bodyPr>
            <a:normAutofit/>
          </a:bodyPr>
          <a:lstStyle/>
          <a:p>
            <a:pPr algn="r"/>
            <a:r>
              <a:rPr lang="pt-BR" sz="2000" b="1">
                <a:solidFill>
                  <a:srgbClr val="FF0000"/>
                </a:solidFill>
                <a:latin typeface="Arial" panose="020B0604020202020204" pitchFamily="34" charset="0"/>
                <a:cs typeface="Arial" panose="020B0604020202020204" pitchFamily="34" charset="0"/>
              </a:rPr>
              <a:t>DESINCORPORAÇÃO, DEPRECIAÇÃO e BAIXA DE ATIVOS</a:t>
            </a: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lnSpcReduction="10000"/>
          </a:bodyPr>
          <a:lstStyle/>
          <a:p>
            <a:r>
              <a:rPr lang="pt-BR" b="1" dirty="0">
                <a:solidFill>
                  <a:schemeClr val="tx2">
                    <a:lumMod val="75000"/>
                  </a:schemeClr>
                </a:solidFill>
                <a:latin typeface="Arial" panose="020B0604020202020204" pitchFamily="34" charset="0"/>
                <a:cs typeface="Arial" panose="020B0604020202020204" pitchFamily="34" charset="0"/>
              </a:rPr>
              <a:t>EFICIÊNCIA – EFICÁCIA - EFETIVIDADE</a:t>
            </a:r>
          </a:p>
          <a:p>
            <a:endParaRPr lang="pt-BR" b="1" dirty="0"/>
          </a:p>
          <a:p>
            <a:pPr algn="just"/>
            <a:r>
              <a:rPr lang="pt-BR" b="1" dirty="0">
                <a:latin typeface="Arial" pitchFamily="34" charset="0"/>
                <a:cs typeface="Arial" pitchFamily="34" charset="0"/>
              </a:rPr>
              <a:t>Eficácia</a:t>
            </a:r>
          </a:p>
          <a:p>
            <a:r>
              <a:rPr lang="pt-BR" b="1" dirty="0">
                <a:latin typeface="Arial" pitchFamily="34" charset="0"/>
                <a:cs typeface="Arial" pitchFamily="34" charset="0"/>
              </a:rPr>
              <a:t>	</a:t>
            </a:r>
            <a:r>
              <a:rPr lang="pt-BR" dirty="0">
                <a:latin typeface="Arial" panose="020B0604020202020204" pitchFamily="34" charset="0"/>
                <a:cs typeface="Arial" pitchFamily="34" charset="0"/>
              </a:rPr>
              <a:t> – Fazer as coisas certas. É saber o que fazer.</a:t>
            </a:r>
          </a:p>
          <a:p>
            <a:r>
              <a:rPr lang="pt-BR" dirty="0">
                <a:latin typeface="Arial" panose="020B0604020202020204" pitchFamily="34" charset="0"/>
                <a:cs typeface="Arial" pitchFamily="34" charset="0"/>
              </a:rPr>
              <a:t>	 – Um plano mais amplo não se limitando apenas no cumprimento de um trabalho, mas sim na resolução total de uma situação.</a:t>
            </a:r>
          </a:p>
          <a:p>
            <a:r>
              <a:rPr lang="pt-BR" dirty="0">
                <a:latin typeface="Arial" panose="020B0604020202020204" pitchFamily="34" charset="0"/>
                <a:cs typeface="Arial" pitchFamily="34" charset="0"/>
              </a:rPr>
              <a:t>	- Está associada à noção do ótimo, metas e tempo;</a:t>
            </a:r>
            <a:br>
              <a:rPr lang="pt-BR" dirty="0">
                <a:latin typeface="Arial" panose="020B0604020202020204" pitchFamily="34" charset="0"/>
                <a:cs typeface="Arial" pitchFamily="34" charset="0"/>
              </a:rPr>
            </a:br>
            <a:r>
              <a:rPr lang="pt-BR" dirty="0">
                <a:latin typeface="Arial" panose="020B0604020202020204" pitchFamily="34" charset="0"/>
                <a:cs typeface="Arial" pitchFamily="34" charset="0"/>
              </a:rPr>
              <a:t>	- Relação entre resultados pretendidos e  resultados obtidos;</a:t>
            </a:r>
            <a:br>
              <a:rPr lang="pt-BR" dirty="0">
                <a:latin typeface="Arial" panose="020B0604020202020204" pitchFamily="34" charset="0"/>
                <a:cs typeface="Arial" pitchFamily="34" charset="0"/>
              </a:rPr>
            </a:br>
            <a:r>
              <a:rPr lang="pt-BR" dirty="0">
                <a:latin typeface="Arial" panose="020B0604020202020204" pitchFamily="34" charset="0"/>
                <a:cs typeface="Arial" pitchFamily="34" charset="0"/>
              </a:rPr>
              <a:t>	- Grau em que se alcançam os objetivos e as metas em um determinado período de tempo, sem levar em conta os custos.</a:t>
            </a:r>
            <a:endParaRPr lang="pt-BR" b="1" dirty="0">
              <a:latin typeface="Arial" panose="020B0604020202020204" pitchFamily="34" charset="0"/>
              <a:cs typeface="Arial" panose="020B0604020202020204" pitchFamily="34" charset="0"/>
            </a:endParaRPr>
          </a:p>
          <a:p>
            <a:endParaRPr lang="pt-BR" b="1" dirty="0"/>
          </a:p>
          <a:p>
            <a:endParaRPr lang="pt-BR" dirty="0"/>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188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2" y="708339"/>
            <a:ext cx="10998961" cy="528034"/>
          </a:xfrm>
        </p:spPr>
        <p:txBody>
          <a:bodyPr>
            <a:normAutofit/>
          </a:bodyPr>
          <a:lstStyle/>
          <a:p>
            <a:pPr algn="r"/>
            <a:r>
              <a:rPr lang="pt-BR" sz="20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p:cNvSpPr>
            <a:spLocks noGrp="1"/>
          </p:cNvSpPr>
          <p:nvPr>
            <p:ph idx="1"/>
          </p:nvPr>
        </p:nvSpPr>
        <p:spPr>
          <a:xfrm>
            <a:off x="838200" y="1236373"/>
            <a:ext cx="10608733" cy="4940590"/>
          </a:xfrm>
        </p:spPr>
        <p:txBody>
          <a:bodyPr>
            <a:normAutofit/>
          </a:bodyPr>
          <a:lstStyle/>
          <a:p>
            <a:r>
              <a:rPr lang="pt-BR" b="1" dirty="0">
                <a:solidFill>
                  <a:schemeClr val="tx2">
                    <a:lumMod val="75000"/>
                  </a:schemeClr>
                </a:solidFill>
                <a:latin typeface="Arial" panose="020B0604020202020204" pitchFamily="34" charset="0"/>
                <a:cs typeface="Arial" panose="020B0604020202020204" pitchFamily="34" charset="0"/>
              </a:rPr>
              <a:t>EFICIÊNCIA – EFICÁCIA - EFETIVIDADE</a:t>
            </a:r>
          </a:p>
          <a:p>
            <a:endParaRPr lang="pt-BR" b="1" dirty="0"/>
          </a:p>
          <a:p>
            <a:r>
              <a:rPr lang="pt-BR" b="1" dirty="0"/>
              <a:t>Efetividade:</a:t>
            </a:r>
            <a:br>
              <a:rPr lang="pt-BR" dirty="0"/>
            </a:br>
            <a:br>
              <a:rPr lang="pt-BR" dirty="0"/>
            </a:br>
            <a:r>
              <a:rPr lang="pt-BR" dirty="0"/>
              <a:t>	-Diz respeito ao resultado concreto, ou às ações que fizeram acontecer esse resultado concreto (fins – objetivo e metas desejadas); </a:t>
            </a:r>
            <a:br>
              <a:rPr lang="pt-BR" dirty="0"/>
            </a:br>
            <a:r>
              <a:rPr lang="pt-BR" dirty="0"/>
              <a:t>	-Estabelece a relação entre os resultados e o objetivo.</a:t>
            </a:r>
          </a:p>
          <a:p>
            <a:endParaRPr lang="pt-BR" b="1" dirty="0"/>
          </a:p>
          <a:p>
            <a:endParaRPr lang="pt-BR" dirty="0"/>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897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1267902" cy="528034"/>
          </a:xfrm>
        </p:spPr>
        <p:txBody>
          <a:bodyPr>
            <a:normAutofit/>
          </a:bodyPr>
          <a:lstStyle/>
          <a:p>
            <a:pPr algn="r"/>
            <a:r>
              <a:rPr lang="pt-BR" sz="20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p:cNvSpPr>
            <a:spLocks noGrp="1"/>
          </p:cNvSpPr>
          <p:nvPr>
            <p:ph idx="1"/>
          </p:nvPr>
        </p:nvSpPr>
        <p:spPr>
          <a:xfrm>
            <a:off x="838200" y="1236373"/>
            <a:ext cx="10608733" cy="4940590"/>
          </a:xfrm>
        </p:spPr>
        <p:txBody>
          <a:bodyPr>
            <a:normAutofit/>
          </a:bodyPr>
          <a:lstStyle/>
          <a:p>
            <a:r>
              <a:rPr lang="pt-BR" b="1" dirty="0">
                <a:solidFill>
                  <a:schemeClr val="tx2">
                    <a:lumMod val="75000"/>
                  </a:schemeClr>
                </a:solidFill>
                <a:latin typeface="Arial" panose="020B0604020202020204" pitchFamily="34" charset="0"/>
                <a:cs typeface="Arial" panose="020B0604020202020204" pitchFamily="34" charset="0"/>
              </a:rPr>
              <a:t>EFICIÊNCIA – EFICÁCIA - EFETIVIDADE</a:t>
            </a:r>
          </a:p>
          <a:p>
            <a:endParaRPr lang="pt-BR" b="1" dirty="0"/>
          </a:p>
          <a:p>
            <a:pPr algn="just"/>
            <a:r>
              <a:rPr lang="pt-BR" sz="3200" b="1" dirty="0">
                <a:latin typeface="Arial" pitchFamily="34" charset="0"/>
                <a:cs typeface="Arial" pitchFamily="34" charset="0"/>
              </a:rPr>
              <a:t> </a:t>
            </a:r>
            <a:r>
              <a:rPr lang="pt-BR" b="1" dirty="0">
                <a:latin typeface="Arial" pitchFamily="34" charset="0"/>
                <a:cs typeface="Arial" pitchFamily="34" charset="0"/>
              </a:rPr>
              <a:t>Exemplo –  Cavar um poço.</a:t>
            </a:r>
          </a:p>
          <a:p>
            <a:pPr marL="0" indent="0" algn="just">
              <a:buNone/>
            </a:pPr>
            <a:r>
              <a:rPr lang="pt-BR" b="1" dirty="0">
                <a:latin typeface="Arial" pitchFamily="34" charset="0"/>
                <a:cs typeface="Arial" pitchFamily="34" charset="0"/>
              </a:rPr>
              <a:t>		     </a:t>
            </a:r>
          </a:p>
          <a:p>
            <a:endParaRPr lang="pt-BR" b="1" dirty="0"/>
          </a:p>
          <a:p>
            <a:endParaRPr lang="pt-BR" dirty="0"/>
          </a:p>
        </p:txBody>
      </p:sp>
      <p:sp>
        <p:nvSpPr>
          <p:cNvPr id="4" name="Espaço Reservado para Rodapé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657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EA39039-0A3B-2C62-F620-9036F665D13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A1ADD16-F711-BD10-A4B8-ADA17A3645CB}"/>
              </a:ext>
            </a:extLst>
          </p:cNvPr>
          <p:cNvSpPr>
            <a:spLocks noGrp="1"/>
          </p:cNvSpPr>
          <p:nvPr>
            <p:ph type="title"/>
          </p:nvPr>
        </p:nvSpPr>
        <p:spPr>
          <a:xfrm>
            <a:off x="838200" y="708339"/>
            <a:ext cx="11120718" cy="528034"/>
          </a:xfrm>
        </p:spPr>
        <p:txBody>
          <a:bodyPr>
            <a:normAutofit/>
          </a:bodyPr>
          <a:lstStyle/>
          <a:p>
            <a:pPr algn="r"/>
            <a:r>
              <a:rPr lang="pt-BR" sz="20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6AF5007E-60D2-6370-CFFB-749728573751}"/>
              </a:ext>
            </a:extLst>
          </p:cNvPr>
          <p:cNvSpPr>
            <a:spLocks noGrp="1"/>
          </p:cNvSpPr>
          <p:nvPr>
            <p:ph idx="1"/>
          </p:nvPr>
        </p:nvSpPr>
        <p:spPr>
          <a:xfrm>
            <a:off x="838200" y="1236373"/>
            <a:ext cx="10608733" cy="4940590"/>
          </a:xfrm>
        </p:spPr>
        <p:txBody>
          <a:bodyPr>
            <a:normAutofit fontScale="92500" lnSpcReduction="10000"/>
          </a:bodyPr>
          <a:lstStyle/>
          <a:p>
            <a:r>
              <a:rPr lang="pt-BR" b="1" dirty="0">
                <a:solidFill>
                  <a:schemeClr val="tx2">
                    <a:lumMod val="75000"/>
                  </a:schemeClr>
                </a:solidFill>
                <a:latin typeface="Arial" panose="020B0604020202020204" pitchFamily="34" charset="0"/>
                <a:cs typeface="Arial" panose="020B0604020202020204" pitchFamily="34" charset="0"/>
              </a:rPr>
              <a:t>INTELIGÊNCIA ARTIFICIAL</a:t>
            </a:r>
          </a:p>
          <a:p>
            <a:endParaRPr lang="pt-BR" b="1" dirty="0"/>
          </a:p>
          <a:p>
            <a:pPr algn="just"/>
            <a:r>
              <a:rPr lang="pt-BR" sz="3200" b="1" dirty="0">
                <a:latin typeface="Arial" pitchFamily="34" charset="0"/>
                <a:cs typeface="Arial" pitchFamily="34" charset="0"/>
              </a:rPr>
              <a:t> </a:t>
            </a:r>
            <a:r>
              <a:rPr lang="pt-BR" b="1" dirty="0">
                <a:latin typeface="Arial" pitchFamily="34" charset="0"/>
                <a:cs typeface="Arial" pitchFamily="34" charset="0"/>
              </a:rPr>
              <a:t>Chat GPT</a:t>
            </a:r>
          </a:p>
          <a:p>
            <a:pPr algn="just"/>
            <a:r>
              <a:rPr lang="pt-BR" b="1" dirty="0">
                <a:latin typeface="Arial" pitchFamily="34" charset="0"/>
                <a:cs typeface="Arial" pitchFamily="34" charset="0"/>
              </a:rPr>
              <a:t> Gemini.</a:t>
            </a:r>
          </a:p>
          <a:p>
            <a:pPr algn="just"/>
            <a:r>
              <a:rPr lang="pt-BR" b="1" dirty="0">
                <a:latin typeface="Arial" pitchFamily="34" charset="0"/>
                <a:cs typeface="Arial" pitchFamily="34" charset="0"/>
              </a:rPr>
              <a:t> </a:t>
            </a:r>
            <a:r>
              <a:rPr lang="pt-BR" b="1" dirty="0" err="1">
                <a:latin typeface="Arial" pitchFamily="34" charset="0"/>
                <a:cs typeface="Arial" pitchFamily="34" charset="0"/>
              </a:rPr>
              <a:t>Copilot</a:t>
            </a:r>
            <a:endParaRPr lang="pt-BR" b="1" dirty="0">
              <a:latin typeface="Arial" pitchFamily="34" charset="0"/>
              <a:cs typeface="Arial" pitchFamily="34" charset="0"/>
            </a:endParaRPr>
          </a:p>
          <a:p>
            <a:pPr algn="just"/>
            <a:r>
              <a:rPr lang="pt-BR" b="1" dirty="0">
                <a:latin typeface="Arial" pitchFamily="34" charset="0"/>
                <a:cs typeface="Arial" pitchFamily="34" charset="0"/>
              </a:rPr>
              <a:t> CROC</a:t>
            </a:r>
          </a:p>
          <a:p>
            <a:pPr algn="just"/>
            <a:r>
              <a:rPr lang="pt-BR" b="1" dirty="0">
                <a:latin typeface="Arial" pitchFamily="34" charset="0"/>
                <a:cs typeface="Arial" pitchFamily="34" charset="0"/>
              </a:rPr>
              <a:t> Manus</a:t>
            </a:r>
          </a:p>
          <a:p>
            <a:pPr algn="just"/>
            <a:r>
              <a:rPr lang="pt-BR" b="1" dirty="0">
                <a:latin typeface="Arial" pitchFamily="34" charset="0"/>
                <a:cs typeface="Arial" pitchFamily="34" charset="0"/>
              </a:rPr>
              <a:t> </a:t>
            </a:r>
            <a:r>
              <a:rPr lang="pt-BR" b="1" dirty="0" err="1">
                <a:latin typeface="Arial" pitchFamily="34" charset="0"/>
                <a:cs typeface="Arial" pitchFamily="34" charset="0"/>
              </a:rPr>
              <a:t>JonIAs</a:t>
            </a:r>
            <a:endParaRPr lang="pt-BR" b="1" dirty="0">
              <a:latin typeface="Arial" pitchFamily="34" charset="0"/>
              <a:cs typeface="Arial" pitchFamily="34" charset="0"/>
            </a:endParaRPr>
          </a:p>
          <a:p>
            <a:pPr algn="just"/>
            <a:endParaRPr lang="pt-BR" b="1" dirty="0">
              <a:latin typeface="Arial" pitchFamily="34" charset="0"/>
              <a:cs typeface="Arial" pitchFamily="34" charset="0"/>
            </a:endParaRPr>
          </a:p>
          <a:p>
            <a:pPr algn="just"/>
            <a:r>
              <a:rPr lang="pt-BR" b="1" dirty="0">
                <a:latin typeface="Arial" pitchFamily="34" charset="0"/>
                <a:cs typeface="Arial" pitchFamily="34" charset="0"/>
              </a:rPr>
              <a:t> Desenvolvimento de Prompt - Youtube</a:t>
            </a:r>
          </a:p>
          <a:p>
            <a:r>
              <a:rPr lang="pt-BR" b="1" dirty="0"/>
              <a:t> Referências Bibliográficas</a:t>
            </a:r>
          </a:p>
          <a:p>
            <a:endParaRPr lang="pt-BR" dirty="0"/>
          </a:p>
        </p:txBody>
      </p:sp>
      <p:sp>
        <p:nvSpPr>
          <p:cNvPr id="4" name="Espaço Reservado para Rodapé 3">
            <a:extLst>
              <a:ext uri="{FF2B5EF4-FFF2-40B4-BE49-F238E27FC236}">
                <a16:creationId xmlns:a16="http://schemas.microsoft.com/office/drawing/2014/main" id="{EA7D3894-4C1F-A9B5-26A4-1FC351F3C28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DE74160E-EB0F-3982-A5A8-2321F764E04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729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AE7B5E-EA02-41C0-01E1-909D6D4456F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9248650-9D10-2CF6-31B5-BD783A7B947F}"/>
              </a:ext>
            </a:extLst>
          </p:cNvPr>
          <p:cNvSpPr>
            <a:spLocks noGrp="1"/>
          </p:cNvSpPr>
          <p:nvPr>
            <p:ph type="title"/>
          </p:nvPr>
        </p:nvSpPr>
        <p:spPr>
          <a:xfrm>
            <a:off x="780663" y="708339"/>
            <a:ext cx="10666270" cy="391509"/>
          </a:xfrm>
        </p:spPr>
        <p:txBody>
          <a:bodyPr>
            <a:normAutofit/>
          </a:bodyPr>
          <a:lstStyle/>
          <a:p>
            <a:pPr algn="r"/>
            <a:r>
              <a:rPr lang="pt-BR" sz="2000" b="1" dirty="0">
                <a:solidFill>
                  <a:srgbClr val="FF0000"/>
                </a:solidFill>
                <a:latin typeface="Arial" panose="020B0604020202020204" pitchFamily="34" charset="0"/>
                <a:cs typeface="Arial" panose="020B0604020202020204" pitchFamily="34" charset="0"/>
              </a:rPr>
              <a:t>DESINCORPORAÇÃO, DEPRECIAÇÃO e BAIXA DE ATIVOS</a:t>
            </a:r>
            <a:endParaRPr lang="pt-BR" sz="2000" b="1" dirty="0">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B221BED3-703A-CE4F-CB34-A2B6422B670F}"/>
              </a:ext>
            </a:extLst>
          </p:cNvPr>
          <p:cNvSpPr>
            <a:spLocks noGrp="1"/>
          </p:cNvSpPr>
          <p:nvPr>
            <p:ph idx="1"/>
          </p:nvPr>
        </p:nvSpPr>
        <p:spPr>
          <a:xfrm>
            <a:off x="189781" y="1099848"/>
            <a:ext cx="10935419" cy="5758151"/>
          </a:xfrm>
        </p:spPr>
        <p:txBody>
          <a:bodyPr>
            <a:noAutofit/>
          </a:bodyPr>
          <a:lstStyle/>
          <a:p>
            <a:pPr marL="0" indent="0">
              <a:buNone/>
            </a:pPr>
            <a:r>
              <a:rPr lang="pt-BR" sz="1800" b="1" dirty="0">
                <a:latin typeface="Arial" panose="020B0604020202020204" pitchFamily="34" charset="0"/>
                <a:cs typeface="Arial" panose="020B0604020202020204" pitchFamily="34" charset="0"/>
              </a:rPr>
              <a:t>LEGISLAÇÃO:</a:t>
            </a:r>
          </a:p>
          <a:p>
            <a:pPr marL="0" indent="0">
              <a:buNone/>
            </a:pPr>
            <a:r>
              <a:rPr lang="pt-BR" sz="1800" b="1" kern="100" dirty="0">
                <a:latin typeface="Arial" panose="020B0604020202020204" pitchFamily="34" charset="0"/>
                <a:ea typeface="Aptos" panose="020B0004020202020204" pitchFamily="34" charset="0"/>
                <a:cs typeface="Arial" panose="020B0604020202020204" pitchFamily="34" charset="0"/>
              </a:rPr>
              <a:t>    </a:t>
            </a:r>
            <a:r>
              <a:rPr lang="pt-BR" sz="1800" kern="100" dirty="0">
                <a:latin typeface="Arial" panose="020B0604020202020204" pitchFamily="34" charset="0"/>
                <a:ea typeface="Aptos" panose="020B0004020202020204" pitchFamily="34" charset="0"/>
                <a:cs typeface="Arial" panose="020B0604020202020204" pitchFamily="34" charset="0"/>
              </a:rPr>
              <a:t>• Lei nº 14.133, de 1º de abril de 2021, Lei de Licitações e Contratos Administrativos; </a:t>
            </a:r>
          </a:p>
          <a:p>
            <a:pPr>
              <a:lnSpc>
                <a:spcPct val="115000"/>
              </a:lnSpc>
              <a:spcAft>
                <a:spcPts val="800"/>
              </a:spcAft>
            </a:pPr>
            <a:r>
              <a:rPr lang="pt-BR" sz="1800" kern="100" dirty="0">
                <a:latin typeface="Arial" panose="020B0604020202020204" pitchFamily="34" charset="0"/>
                <a:ea typeface="Aptos" panose="020B0004020202020204" pitchFamily="34" charset="0"/>
                <a:cs typeface="Arial" panose="020B0604020202020204" pitchFamily="34" charset="0"/>
              </a:rPr>
              <a:t>• Decreto-Lei nº 200, de 25 de fevereiro de 1967, que dispõe sobre a organização da Administração Federal, estabelece diretrizes para a Reforma Administrativa e dá outras providências; </a:t>
            </a:r>
          </a:p>
          <a:p>
            <a:pPr>
              <a:lnSpc>
                <a:spcPct val="115000"/>
              </a:lnSpc>
              <a:spcAft>
                <a:spcPts val="800"/>
              </a:spcAft>
            </a:pPr>
            <a:r>
              <a:rPr lang="pt-BR" sz="1800" kern="100" dirty="0">
                <a:latin typeface="Arial" panose="020B0604020202020204" pitchFamily="34" charset="0"/>
                <a:ea typeface="Aptos" panose="020B0004020202020204" pitchFamily="34" charset="0"/>
                <a:cs typeface="Arial" panose="020B0604020202020204" pitchFamily="34" charset="0"/>
              </a:rPr>
              <a:t>• Instrução Normativa nº 11, de 29 de novembro de 2018, que dispõe sobre ferramenta informatizada de disponibilização de bens móveis inservíveis para fins de alienação, de cessão e de transferência no âmbito da Administração Pública federal direta, autárquica e fundacional - </a:t>
            </a:r>
            <a:r>
              <a:rPr lang="pt-BR" sz="1800" kern="100" dirty="0" err="1">
                <a:latin typeface="Arial" panose="020B0604020202020204" pitchFamily="34" charset="0"/>
                <a:ea typeface="Aptos" panose="020B0004020202020204" pitchFamily="34" charset="0"/>
                <a:cs typeface="Arial" panose="020B0604020202020204" pitchFamily="34" charset="0"/>
              </a:rPr>
              <a:t>Reuse.Gov</a:t>
            </a:r>
            <a:r>
              <a:rPr lang="pt-BR" sz="1800" kern="100" dirty="0">
                <a:latin typeface="Arial" panose="020B0604020202020204" pitchFamily="34" charset="0"/>
                <a:ea typeface="Aptos" panose="020B0004020202020204" pitchFamily="34" charset="0"/>
                <a:cs typeface="Arial" panose="020B0604020202020204" pitchFamily="34" charset="0"/>
              </a:rPr>
              <a:t>; e </a:t>
            </a:r>
          </a:p>
          <a:p>
            <a:pPr>
              <a:lnSpc>
                <a:spcPct val="115000"/>
              </a:lnSpc>
              <a:spcAft>
                <a:spcPts val="800"/>
              </a:spcAft>
            </a:pPr>
            <a:r>
              <a:rPr lang="pt-BR" sz="1800" kern="100" dirty="0">
                <a:latin typeface="Arial" panose="020B0604020202020204" pitchFamily="34" charset="0"/>
                <a:ea typeface="Aptos" panose="020B0004020202020204" pitchFamily="34" charset="0"/>
                <a:cs typeface="Arial" panose="020B0604020202020204" pitchFamily="34" charset="0"/>
              </a:rPr>
              <a:t>• Instrução Normativa nº 02, de 2 de maio de 2017, que dispõe sobre as diretrizes de avaliação dos imóveis da União ou de seu interesse, bem como define os parâmetros técnicos de avaliação para cobrança em razão de sua utilização. Este Manual está dividido em duas partes. A primeira parte trata da gestão de bens móveis e a segunda, da gestão de bens imóveis</a:t>
            </a:r>
          </a:p>
          <a:p>
            <a:pPr>
              <a:lnSpc>
                <a:spcPct val="115000"/>
              </a:lnSpc>
              <a:spcAft>
                <a:spcPts val="800"/>
              </a:spcAft>
            </a:pPr>
            <a:endParaRPr lang="pt-BR" sz="2400" b="1"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31548C24-0F4F-5E9F-26AE-2FD3C2A8A1D0}"/>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CB4E364A-6AAA-55AA-6CED-A3147E605A6E}"/>
              </a:ext>
            </a:extLst>
          </p:cNvPr>
          <p:cNvSpPr>
            <a:spLocks noGrp="1"/>
          </p:cNvSpPr>
          <p:nvPr>
            <p:ph type="sldNum" sz="quarter" idx="12"/>
          </p:nvPr>
        </p:nvSpPr>
        <p:spPr/>
        <p:txBody>
          <a:bodyPr/>
          <a:lstStyle/>
          <a:p>
            <a:fld id="{F5EF8141-5781-4FD4-9552-C5D35CA5005E}" type="slidenum">
              <a:rPr lang="pt-BR" smtClean="0"/>
              <a:t>17</a:t>
            </a:fld>
            <a:endParaRPr lang="pt-BR"/>
          </a:p>
        </p:txBody>
      </p:sp>
    </p:spTree>
    <p:extLst>
      <p:ext uri="{BB962C8B-B14F-4D97-AF65-F5344CB8AC3E}">
        <p14:creationId xmlns:p14="http://schemas.microsoft.com/office/powerpoint/2010/main" val="2124673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8"/>
            <a:ext cx="10666270" cy="682579"/>
          </a:xfrm>
        </p:spPr>
        <p:txBody>
          <a:bodyPr>
            <a:normAutofit/>
          </a:bodyPr>
          <a:lstStyle/>
          <a:p>
            <a:pPr algn="r"/>
            <a:r>
              <a:rPr lang="pt-BR" sz="2000" b="1" dirty="0">
                <a:solidFill>
                  <a:srgbClr val="FF0000"/>
                </a:solidFill>
                <a:latin typeface="Arial" panose="020B0604020202020204" pitchFamily="34" charset="0"/>
                <a:cs typeface="Arial" panose="020B0604020202020204" pitchFamily="34" charset="0"/>
              </a:rPr>
              <a:t>DESINCORPORAÇÃO, DEPRECIAÇÃO e BAIXA DE ATIVOS</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normAutofit fontScale="62500" lnSpcReduction="20000"/>
          </a:bodyPr>
          <a:lstStyle/>
          <a:p>
            <a:endParaRPr lang="pt-BR" b="1" dirty="0"/>
          </a:p>
          <a:p>
            <a:pPr marL="0" indent="0">
              <a:buNone/>
            </a:pPr>
            <a:r>
              <a:rPr lang="pt-BR" sz="2400" b="1"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LEGISLAÇÃO:</a:t>
            </a:r>
          </a:p>
          <a:p>
            <a:pPr marL="0" indent="0">
              <a:buNone/>
            </a:pPr>
            <a:endParaRPr lang="pt-BR" b="1" dirty="0">
              <a:latin typeface="Arial" panose="020B0604020202020204" pitchFamily="34" charset="0"/>
              <a:cs typeface="Arial" panose="020B0604020202020204" pitchFamily="34" charset="0"/>
            </a:endParaRPr>
          </a:p>
          <a:p>
            <a:pPr lvl="2"/>
            <a:r>
              <a:rPr lang="pt-BR" sz="2800" dirty="0">
                <a:latin typeface="Arial" panose="020B0604020202020204" pitchFamily="34" charset="0"/>
                <a:cs typeface="Arial" panose="020B0604020202020204" pitchFamily="34" charset="0"/>
              </a:rPr>
              <a:t>Decreto 99.658/90</a:t>
            </a:r>
          </a:p>
          <a:p>
            <a:pPr lvl="2"/>
            <a:r>
              <a:rPr lang="pt-BR" sz="2800" dirty="0">
                <a:latin typeface="Arial" panose="020B0604020202020204" pitchFamily="34" charset="0"/>
                <a:cs typeface="Arial" panose="020B0604020202020204" pitchFamily="34" charset="0"/>
              </a:rPr>
              <a:t>IN 205/88 SEDAP</a:t>
            </a:r>
          </a:p>
          <a:p>
            <a:pPr lvl="2"/>
            <a:r>
              <a:rPr lang="pt-BR" sz="2800" dirty="0">
                <a:latin typeface="Arial" panose="020B0604020202020204" pitchFamily="34" charset="0"/>
                <a:cs typeface="Arial" panose="020B0604020202020204" pitchFamily="34" charset="0"/>
              </a:rPr>
              <a:t>Decreto Lei 200/67</a:t>
            </a:r>
          </a:p>
          <a:p>
            <a:pPr lvl="2"/>
            <a:r>
              <a:rPr lang="pt-BR" sz="2800" dirty="0">
                <a:latin typeface="Arial" panose="020B0604020202020204" pitchFamily="34" charset="0"/>
                <a:cs typeface="Arial" panose="020B0604020202020204" pitchFamily="34" charset="0"/>
              </a:rPr>
              <a:t>Lei 19.322/2017 Governo do Estado do Pr.  - Doação de Veiculos automotores, máquinas, implementos de terraplanagem – considerados inservíveis ou desnecessários ao serviço público.</a:t>
            </a:r>
          </a:p>
          <a:p>
            <a:pPr lvl="2"/>
            <a:r>
              <a:rPr lang="pt-BR" sz="2800" dirty="0">
                <a:latin typeface="Arial" panose="020B0604020202020204" pitchFamily="34" charset="0"/>
                <a:cs typeface="Arial" panose="020B0604020202020204" pitchFamily="34" charset="0"/>
              </a:rPr>
              <a:t>Lei 4.320/64</a:t>
            </a:r>
          </a:p>
          <a:p>
            <a:pPr lvl="2"/>
            <a:r>
              <a:rPr lang="pt-BR" sz="2800" dirty="0">
                <a:latin typeface="Arial" panose="020B0604020202020204" pitchFamily="34" charset="0"/>
                <a:cs typeface="Arial" panose="020B0604020202020204" pitchFamily="34" charset="0"/>
              </a:rPr>
              <a:t>Portaria 344/98 Armazenamento de Medicamentos sujeitos a Controle Especial</a:t>
            </a:r>
          </a:p>
          <a:p>
            <a:pPr lvl="2"/>
            <a:r>
              <a:rPr lang="pt-BR" sz="2800" dirty="0">
                <a:latin typeface="Arial" panose="020B0604020202020204" pitchFamily="34" charset="0"/>
                <a:cs typeface="Arial" panose="020B0604020202020204" pitchFamily="34" charset="0"/>
              </a:rPr>
              <a:t>Portaria 448 13/09/2002</a:t>
            </a:r>
          </a:p>
          <a:p>
            <a:pPr lvl="2"/>
            <a:r>
              <a:rPr lang="pt-BR" sz="2800" dirty="0">
                <a:latin typeface="Arial" panose="020B0604020202020204" pitchFamily="34" charset="0"/>
                <a:cs typeface="Arial" panose="020B0604020202020204" pitchFamily="34" charset="0"/>
              </a:rPr>
              <a:t>Portaria 12.785/2025 – Normas Patrimoniais. – Substitui o Decreto 9.373/18</a:t>
            </a:r>
          </a:p>
          <a:p>
            <a:pPr lvl="2"/>
            <a:r>
              <a:rPr lang="pt-BR" sz="2800" dirty="0">
                <a:latin typeface="Arial" panose="020B0604020202020204" pitchFamily="34" charset="0"/>
                <a:cs typeface="Arial" panose="020B0604020202020204" pitchFamily="34" charset="0"/>
              </a:rPr>
              <a:t>MCASP – 11º Edição</a:t>
            </a:r>
          </a:p>
          <a:p>
            <a:pPr lvl="2"/>
            <a:r>
              <a:rPr lang="pt-BR" sz="2800" dirty="0">
                <a:latin typeface="Arial" panose="020B0604020202020204" pitchFamily="34" charset="0"/>
                <a:cs typeface="Arial" panose="020B0604020202020204" pitchFamily="34" charset="0"/>
              </a:rPr>
              <a:t>NBC TSP 37 – Considera a vida útil. Deve refletir evidências objetivas e realistas sobre o período utilizado.</a:t>
            </a:r>
          </a:p>
          <a:p>
            <a:pPr lvl="2"/>
            <a:r>
              <a:rPr lang="pt-BR" sz="2800" dirty="0">
                <a:latin typeface="Arial" panose="020B0604020202020204" pitchFamily="34" charset="0"/>
                <a:cs typeface="Arial" panose="020B0604020202020204" pitchFamily="34" charset="0"/>
              </a:rPr>
              <a:t>Decreto 12.305/2010 Art. 47, III.</a:t>
            </a:r>
          </a:p>
          <a:p>
            <a:pPr lvl="2"/>
            <a:r>
              <a:rPr lang="pt-BR" sz="2800" dirty="0">
                <a:latin typeface="Arial" panose="020B0604020202020204" pitchFamily="34" charset="0"/>
                <a:cs typeface="Arial" panose="020B0604020202020204" pitchFamily="34" charset="0"/>
              </a:rPr>
              <a:t>Decreto 12.785/2025</a:t>
            </a:r>
          </a:p>
          <a:p>
            <a:pPr lvl="2"/>
            <a:endParaRPr lang="pt-BR" sz="2800" dirty="0">
              <a:latin typeface="Arial" panose="020B0604020202020204" pitchFamily="34" charset="0"/>
              <a:cs typeface="Arial" panose="020B0604020202020204" pitchFamily="34" charset="0"/>
            </a:endParaRPr>
          </a:p>
          <a:p>
            <a:endParaRPr lang="pt-BR" b="1" dirty="0">
              <a:latin typeface="Arial" panose="020B0604020202020204" pitchFamily="34" charset="0"/>
              <a:cs typeface="Arial" panose="020B0604020202020204" pitchFamily="34" charset="0"/>
            </a:endParaRPr>
          </a:p>
          <a:p>
            <a:endParaRPr lang="pt-BR" dirty="0"/>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18</a:t>
            </a:fld>
            <a:endParaRPr lang="pt-BR"/>
          </a:p>
        </p:txBody>
      </p:sp>
    </p:spTree>
    <p:extLst>
      <p:ext uri="{BB962C8B-B14F-4D97-AF65-F5344CB8AC3E}">
        <p14:creationId xmlns:p14="http://schemas.microsoft.com/office/powerpoint/2010/main" val="2981669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p:cNvSpPr>
            <a:spLocks noGrp="1"/>
          </p:cNvSpPr>
          <p:nvPr>
            <p:ph idx="1"/>
          </p:nvPr>
        </p:nvSpPr>
        <p:spPr>
          <a:xfrm>
            <a:off x="772732" y="1041991"/>
            <a:ext cx="10728102" cy="5134972"/>
          </a:xfrm>
        </p:spPr>
        <p:txBody>
          <a:bodyPr>
            <a:normAutofit/>
          </a:bodyPr>
          <a:lstStyle/>
          <a:p>
            <a:pPr marL="0" indent="0" algn="ctr">
              <a:lnSpc>
                <a:spcPct val="100000"/>
              </a:lnSpc>
              <a:spcBef>
                <a:spcPts val="100"/>
              </a:spcBef>
              <a:buNone/>
            </a:pPr>
            <a:r>
              <a:rPr lang="pt-BR" sz="2200" b="1" dirty="0">
                <a:highlight>
                  <a:srgbClr val="FFFF00"/>
                </a:highlight>
                <a:latin typeface="Arial" panose="020B0604020202020204" pitchFamily="34" charset="0"/>
                <a:cs typeface="Arial" panose="020B0604020202020204" pitchFamily="34" charset="0"/>
              </a:rPr>
              <a:t>GESTÃO DO CICLO DE VIDA DOS ATIVOS PÚBLICOS:</a:t>
            </a:r>
          </a:p>
          <a:p>
            <a:pPr marL="0" indent="0" algn="ctr">
              <a:lnSpc>
                <a:spcPct val="100000"/>
              </a:lnSpc>
              <a:spcBef>
                <a:spcPts val="100"/>
              </a:spcBef>
              <a:buNone/>
            </a:pPr>
            <a:r>
              <a:rPr lang="pt-BR" sz="2200" b="1" dirty="0">
                <a:highlight>
                  <a:srgbClr val="FFFF00"/>
                </a:highlight>
                <a:latin typeface="Arial" panose="020B0604020202020204" pitchFamily="34" charset="0"/>
                <a:cs typeface="Arial" panose="020B0604020202020204" pitchFamily="34" charset="0"/>
              </a:rPr>
              <a:t>Aquisição, utilização, manutenção, avaliação e desfazimento</a:t>
            </a:r>
          </a:p>
          <a:p>
            <a:pPr marL="0" indent="0">
              <a:lnSpc>
                <a:spcPct val="100000"/>
              </a:lnSpc>
              <a:spcBef>
                <a:spcPts val="100"/>
              </a:spcBef>
              <a:buNone/>
            </a:pPr>
            <a:r>
              <a:rPr lang="pt-BR" b="1" dirty="0">
                <a:latin typeface="Arial" panose="020B0604020202020204" pitchFamily="34" charset="0"/>
                <a:cs typeface="Arial" panose="020B0604020202020204" pitchFamily="34" charset="0"/>
              </a:rPr>
              <a:t>         </a:t>
            </a:r>
          </a:p>
          <a:p>
            <a:pPr marL="0" indent="0">
              <a:lnSpc>
                <a:spcPct val="100000"/>
              </a:lnSpc>
              <a:spcBef>
                <a:spcPts val="100"/>
              </a:spcBef>
              <a:buNone/>
            </a:pPr>
            <a:r>
              <a:rPr lang="pt-BR" sz="2400" b="1" dirty="0">
                <a:latin typeface="Arial" panose="020B0604020202020204" pitchFamily="34" charset="0"/>
                <a:cs typeface="Arial" panose="020B0604020202020204" pitchFamily="34" charset="0"/>
              </a:rPr>
              <a:t>	</a:t>
            </a:r>
            <a:r>
              <a:rPr lang="pt-BR" sz="2200" b="1" dirty="0">
                <a:latin typeface="Arial" panose="020B0604020202020204" pitchFamily="34" charset="0"/>
                <a:cs typeface="Arial" panose="020B0604020202020204" pitchFamily="34" charset="0"/>
              </a:rPr>
              <a:t>a) Planejamento e Aquisição do ativo</a:t>
            </a:r>
          </a:p>
          <a:p>
            <a:pPr marL="0" indent="0">
              <a:lnSpc>
                <a:spcPct val="100000"/>
              </a:lnSpc>
              <a:spcBef>
                <a:spcPts val="100"/>
              </a:spcBef>
              <a:buNone/>
            </a:pPr>
            <a:endParaRPr lang="pt-BR" sz="2200" b="1" dirty="0">
              <a:latin typeface="Arial" panose="020B0604020202020204" pitchFamily="34" charset="0"/>
              <a:cs typeface="Arial" panose="020B0604020202020204" pitchFamily="34" charset="0"/>
            </a:endParaRPr>
          </a:p>
          <a:p>
            <a:pPr marL="0" indent="0" algn="just">
              <a:lnSpc>
                <a:spcPct val="100000"/>
              </a:lnSpc>
              <a:spcBef>
                <a:spcPts val="100"/>
              </a:spcBef>
              <a:buNone/>
            </a:pPr>
            <a:r>
              <a:rPr lang="pt-BR" sz="2200" b="1" dirty="0">
                <a:latin typeface="Arial" panose="020B0604020202020204" pitchFamily="34" charset="0"/>
                <a:cs typeface="Arial" panose="020B0604020202020204" pitchFamily="34" charset="0"/>
              </a:rPr>
              <a:t>	</a:t>
            </a:r>
            <a:r>
              <a:rPr lang="pt-BR" sz="2200" dirty="0">
                <a:latin typeface="Arial" panose="020B0604020202020204" pitchFamily="34" charset="0"/>
                <a:cs typeface="Arial" panose="020B0604020202020204" pitchFamily="34" charset="0"/>
              </a:rPr>
              <a:t>A aquisição deve decorrer de necessidade administrativa devidamente identificada, evitando compras desnecessárias, duplicadas ou incompatíveis  com a finalidade institucional. A IN nº 205/1998 determina que no âmbito federal/SISG, que antes do processamento do pedido seja verificada a inexistência de material no almoxarifado ou similar que possa atender à necessidade.</a:t>
            </a:r>
          </a:p>
          <a:p>
            <a:pPr marL="0" indent="0" algn="just">
              <a:lnSpc>
                <a:spcPct val="100000"/>
              </a:lnSpc>
              <a:spcBef>
                <a:spcPts val="0"/>
              </a:spcBef>
              <a:buNone/>
            </a:pPr>
            <a:r>
              <a:rPr lang="pt-BR" sz="2400" dirty="0">
                <a:latin typeface="Arial" panose="020B0604020202020204" pitchFamily="34" charset="0"/>
                <a:cs typeface="Arial" panose="020B0604020202020204" pitchFamily="34" charset="0"/>
              </a:rPr>
              <a:t>	</a:t>
            </a:r>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19</a:t>
            </a:fld>
            <a:endParaRPr lang="pt-BR"/>
          </a:p>
        </p:txBody>
      </p:sp>
    </p:spTree>
    <p:extLst>
      <p:ext uri="{BB962C8B-B14F-4D97-AF65-F5344CB8AC3E}">
        <p14:creationId xmlns:p14="http://schemas.microsoft.com/office/powerpoint/2010/main" val="2130429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DB6F91-8247-E884-B112-1353A7AB9E6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A148253-DC81-59B4-AFD2-F9D7D34A8FBE}"/>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479F21CC-AD62-D655-2F59-C86458D191BE}"/>
              </a:ext>
            </a:extLst>
          </p:cNvPr>
          <p:cNvSpPr>
            <a:spLocks noGrp="1"/>
          </p:cNvSpPr>
          <p:nvPr>
            <p:ph idx="1"/>
          </p:nvPr>
        </p:nvSpPr>
        <p:spPr>
          <a:xfrm>
            <a:off x="772732" y="1041991"/>
            <a:ext cx="10581068" cy="5134972"/>
          </a:xfrm>
        </p:spPr>
        <p:txBody>
          <a:bodyPr>
            <a:normAutofit/>
          </a:bodyPr>
          <a:lstStyle/>
          <a:p>
            <a:pPr marL="0" indent="0" algn="ctr">
              <a:lnSpc>
                <a:spcPct val="100000"/>
              </a:lnSpc>
              <a:spcBef>
                <a:spcPts val="100"/>
              </a:spcBef>
              <a:buNone/>
            </a:pPr>
            <a:r>
              <a:rPr lang="pt-BR" sz="2200" b="1" dirty="0">
                <a:highlight>
                  <a:srgbClr val="FFFF00"/>
                </a:highlight>
                <a:latin typeface="Arial" panose="020B0604020202020204" pitchFamily="34" charset="0"/>
                <a:cs typeface="Arial" panose="020B0604020202020204" pitchFamily="34" charset="0"/>
              </a:rPr>
              <a:t>GESTÃO DO CICLO DE VIDA DOS ATIVOS PÚBLICOS:</a:t>
            </a:r>
          </a:p>
          <a:p>
            <a:pPr marL="0" indent="0" algn="ctr">
              <a:lnSpc>
                <a:spcPct val="100000"/>
              </a:lnSpc>
              <a:spcBef>
                <a:spcPts val="100"/>
              </a:spcBef>
              <a:buNone/>
            </a:pPr>
            <a:r>
              <a:rPr lang="pt-BR" sz="2200" b="1" dirty="0">
                <a:highlight>
                  <a:srgbClr val="FFFF00"/>
                </a:highlight>
                <a:latin typeface="Arial" panose="020B0604020202020204" pitchFamily="34" charset="0"/>
                <a:cs typeface="Arial" panose="020B0604020202020204" pitchFamily="34" charset="0"/>
              </a:rPr>
              <a:t>Aquisição, utilização, manutenção, avaliação e desfazimento</a:t>
            </a:r>
          </a:p>
          <a:p>
            <a:pPr marL="0" indent="0">
              <a:lnSpc>
                <a:spcPct val="100000"/>
              </a:lnSpc>
              <a:spcBef>
                <a:spcPts val="100"/>
              </a:spcBef>
              <a:buNone/>
            </a:pPr>
            <a:r>
              <a:rPr lang="pt-BR" b="1" dirty="0">
                <a:latin typeface="Arial" panose="020B0604020202020204" pitchFamily="34" charset="0"/>
                <a:cs typeface="Arial" panose="020B0604020202020204" pitchFamily="34" charset="0"/>
              </a:rPr>
              <a:t>         </a:t>
            </a:r>
          </a:p>
          <a:p>
            <a:pPr marL="0" indent="0">
              <a:lnSpc>
                <a:spcPct val="100000"/>
              </a:lnSpc>
              <a:spcBef>
                <a:spcPts val="100"/>
              </a:spcBef>
              <a:buNone/>
            </a:pPr>
            <a:r>
              <a:rPr lang="pt-BR" sz="2400" b="1" dirty="0">
                <a:latin typeface="Arial" panose="020B0604020202020204" pitchFamily="34" charset="0"/>
                <a:cs typeface="Arial" panose="020B0604020202020204" pitchFamily="34" charset="0"/>
              </a:rPr>
              <a:t>	b</a:t>
            </a:r>
            <a:r>
              <a:rPr lang="pt-BR" sz="2200" b="1" dirty="0">
                <a:latin typeface="Arial" panose="020B0604020202020204" pitchFamily="34" charset="0"/>
                <a:cs typeface="Arial" panose="020B0604020202020204" pitchFamily="34" charset="0"/>
              </a:rPr>
              <a:t>) Incorporação e registro Patrimonial</a:t>
            </a:r>
          </a:p>
          <a:p>
            <a:pPr marL="0" indent="0">
              <a:lnSpc>
                <a:spcPct val="100000"/>
              </a:lnSpc>
              <a:spcBef>
                <a:spcPts val="100"/>
              </a:spcBef>
              <a:buNone/>
            </a:pPr>
            <a:endParaRPr lang="pt-BR" sz="2200" b="1" dirty="0">
              <a:latin typeface="Arial" panose="020B0604020202020204" pitchFamily="34" charset="0"/>
              <a:cs typeface="Arial" panose="020B0604020202020204" pitchFamily="34" charset="0"/>
            </a:endParaRPr>
          </a:p>
          <a:p>
            <a:pPr marL="0" indent="0" algn="just">
              <a:spcBef>
                <a:spcPts val="100"/>
              </a:spcBef>
              <a:buNone/>
            </a:pPr>
            <a:r>
              <a:rPr lang="pt-BR" sz="2200" b="1" dirty="0">
                <a:latin typeface="Arial" panose="020B0604020202020204" pitchFamily="34" charset="0"/>
                <a:cs typeface="Arial" panose="020B0604020202020204" pitchFamily="34" charset="0"/>
              </a:rPr>
              <a:t>	</a:t>
            </a:r>
            <a:r>
              <a:rPr lang="pt-BR" sz="2200" dirty="0">
                <a:latin typeface="Arial" panose="020B0604020202020204" pitchFamily="34" charset="0"/>
                <a:cs typeface="Arial" panose="020B0604020202020204" pitchFamily="34" charset="0"/>
              </a:rPr>
              <a:t>Após a aquisição, o bem deve ser formalmente incorporado ao patrimônio, com identificação suficiente para permitir seu acompanhamento durante toda a vida útil. A Lei nº 4.320/1964 determina registros analíticos dos bens permanentes, com indicação dos elementos necessários à sua perfeita caracterização e dos responsáveis pela guarda e administração</a:t>
            </a:r>
          </a:p>
        </p:txBody>
      </p:sp>
      <p:sp>
        <p:nvSpPr>
          <p:cNvPr id="4" name="Espaço Reservado para Rodapé 3">
            <a:extLst>
              <a:ext uri="{FF2B5EF4-FFF2-40B4-BE49-F238E27FC236}">
                <a16:creationId xmlns:a16="http://schemas.microsoft.com/office/drawing/2014/main" id="{1EC1EC8C-D0CA-F54B-088A-05D0C4CCE24E}"/>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BAB4B80A-5E0A-D7F2-EBE0-1551BC4EB6A4}"/>
              </a:ext>
            </a:extLst>
          </p:cNvPr>
          <p:cNvSpPr>
            <a:spLocks noGrp="1"/>
          </p:cNvSpPr>
          <p:nvPr>
            <p:ph type="sldNum" sz="quarter" idx="12"/>
          </p:nvPr>
        </p:nvSpPr>
        <p:spPr/>
        <p:txBody>
          <a:bodyPr/>
          <a:lstStyle/>
          <a:p>
            <a:fld id="{F5EF8141-5781-4FD4-9552-C5D35CA5005E}" type="slidenum">
              <a:rPr lang="pt-BR" smtClean="0"/>
              <a:t>20</a:t>
            </a:fld>
            <a:endParaRPr lang="pt-BR"/>
          </a:p>
        </p:txBody>
      </p:sp>
    </p:spTree>
    <p:extLst>
      <p:ext uri="{BB962C8B-B14F-4D97-AF65-F5344CB8AC3E}">
        <p14:creationId xmlns:p14="http://schemas.microsoft.com/office/powerpoint/2010/main" val="3407731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336639-5A04-BD7D-504C-C217C5A405F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9B83199-4807-5A51-1345-CD947AB721D5}"/>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3CED0AA8-B31D-F4F1-71C1-1A82E93AEF60}"/>
              </a:ext>
            </a:extLst>
          </p:cNvPr>
          <p:cNvSpPr>
            <a:spLocks noGrp="1"/>
          </p:cNvSpPr>
          <p:nvPr>
            <p:ph idx="1"/>
          </p:nvPr>
        </p:nvSpPr>
        <p:spPr>
          <a:xfrm>
            <a:off x="772732" y="1041991"/>
            <a:ext cx="10581068" cy="5134972"/>
          </a:xfrm>
        </p:spPr>
        <p:txBody>
          <a:bodyPr>
            <a:normAutofit/>
          </a:bodyPr>
          <a:lstStyle/>
          <a:p>
            <a:pPr marL="0" indent="0" algn="ctr">
              <a:lnSpc>
                <a:spcPct val="100000"/>
              </a:lnSpc>
              <a:spcBef>
                <a:spcPts val="100"/>
              </a:spcBef>
              <a:buNone/>
            </a:pPr>
            <a:r>
              <a:rPr lang="pt-BR" sz="2200" b="1" dirty="0">
                <a:highlight>
                  <a:srgbClr val="FFFF00"/>
                </a:highlight>
                <a:latin typeface="Arial" panose="020B0604020202020204" pitchFamily="34" charset="0"/>
                <a:cs typeface="Arial" panose="020B0604020202020204" pitchFamily="34" charset="0"/>
              </a:rPr>
              <a:t>GESTÃO DO CICLO DE VIDA DOS ATIVOS PÚBLICOS:</a:t>
            </a:r>
          </a:p>
          <a:p>
            <a:pPr marL="0" indent="0" algn="ctr">
              <a:lnSpc>
                <a:spcPct val="100000"/>
              </a:lnSpc>
              <a:spcBef>
                <a:spcPts val="100"/>
              </a:spcBef>
              <a:buNone/>
            </a:pPr>
            <a:r>
              <a:rPr lang="pt-BR" sz="2200" b="1" dirty="0">
                <a:highlight>
                  <a:srgbClr val="FFFF00"/>
                </a:highlight>
                <a:latin typeface="Arial" panose="020B0604020202020204" pitchFamily="34" charset="0"/>
                <a:cs typeface="Arial" panose="020B0604020202020204" pitchFamily="34" charset="0"/>
              </a:rPr>
              <a:t>Aquisição, utilização, manutenção, avaliação e desfazimento</a:t>
            </a:r>
          </a:p>
          <a:p>
            <a:pPr marL="0" indent="0">
              <a:lnSpc>
                <a:spcPct val="100000"/>
              </a:lnSpc>
              <a:spcBef>
                <a:spcPts val="100"/>
              </a:spcBef>
              <a:buNone/>
            </a:pPr>
            <a:r>
              <a:rPr lang="pt-BR" sz="2200" b="1" dirty="0">
                <a:latin typeface="Arial" panose="020B0604020202020204" pitchFamily="34" charset="0"/>
                <a:cs typeface="Arial" panose="020B0604020202020204" pitchFamily="34" charset="0"/>
              </a:rPr>
              <a:t>         </a:t>
            </a:r>
          </a:p>
          <a:p>
            <a:pPr marL="0" indent="0">
              <a:lnSpc>
                <a:spcPct val="100000"/>
              </a:lnSpc>
              <a:spcBef>
                <a:spcPts val="100"/>
              </a:spcBef>
              <a:buNone/>
            </a:pPr>
            <a:r>
              <a:rPr lang="pt-BR" sz="2400" b="1" dirty="0">
                <a:latin typeface="Arial" panose="020B0604020202020204" pitchFamily="34" charset="0"/>
                <a:cs typeface="Arial" panose="020B0604020202020204" pitchFamily="34" charset="0"/>
              </a:rPr>
              <a:t>	c</a:t>
            </a:r>
            <a:r>
              <a:rPr lang="pt-BR" sz="2200" b="1" dirty="0">
                <a:latin typeface="Arial" panose="020B0604020202020204" pitchFamily="34" charset="0"/>
                <a:cs typeface="Arial" panose="020B0604020202020204" pitchFamily="34" charset="0"/>
              </a:rPr>
              <a:t>) Utilização e responsabilidade pelo bem</a:t>
            </a:r>
          </a:p>
          <a:p>
            <a:pPr marL="0" indent="0">
              <a:lnSpc>
                <a:spcPct val="100000"/>
              </a:lnSpc>
              <a:spcBef>
                <a:spcPts val="100"/>
              </a:spcBef>
              <a:buNone/>
            </a:pPr>
            <a:endParaRPr lang="pt-BR" sz="2200" b="1" dirty="0">
              <a:latin typeface="Arial" panose="020B0604020202020204" pitchFamily="34" charset="0"/>
              <a:cs typeface="Arial" panose="020B0604020202020204" pitchFamily="34" charset="0"/>
            </a:endParaRPr>
          </a:p>
          <a:p>
            <a:pPr marL="0" indent="0" algn="just">
              <a:spcBef>
                <a:spcPts val="100"/>
              </a:spcBef>
              <a:buNone/>
            </a:pPr>
            <a:r>
              <a:rPr lang="pt-BR" sz="2200" b="1" dirty="0">
                <a:latin typeface="Arial" panose="020B0604020202020204" pitchFamily="34" charset="0"/>
                <a:cs typeface="Arial" panose="020B0604020202020204" pitchFamily="34" charset="0"/>
              </a:rPr>
              <a:t>	</a:t>
            </a:r>
            <a:r>
              <a:rPr lang="pt-BR" sz="2200" dirty="0">
                <a:latin typeface="Arial" panose="020B0604020202020204" pitchFamily="34" charset="0"/>
                <a:cs typeface="Arial" panose="020B0604020202020204" pitchFamily="34" charset="0"/>
              </a:rPr>
              <a:t>O bem público deve ser utilizado para a finalidade institucional que justificou sua aquisição. Deve existir responsável pela guarda, conservação e utilização, com movimentações devidamente registradas. A IN nº 205/1988 estabelece a responsabilidade do servidor pelo material que lhe foi confiado e o dever de comunicar imediatamente irregularidades.</a:t>
            </a:r>
          </a:p>
        </p:txBody>
      </p:sp>
      <p:sp>
        <p:nvSpPr>
          <p:cNvPr id="4" name="Espaço Reservado para Rodapé 3">
            <a:extLst>
              <a:ext uri="{FF2B5EF4-FFF2-40B4-BE49-F238E27FC236}">
                <a16:creationId xmlns:a16="http://schemas.microsoft.com/office/drawing/2014/main" id="{4C6B866D-49E8-3BF4-300E-D5357FC3FD65}"/>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9F60D68B-4DCF-2A6D-6D70-AF84CA8E20B1}"/>
              </a:ext>
            </a:extLst>
          </p:cNvPr>
          <p:cNvSpPr>
            <a:spLocks noGrp="1"/>
          </p:cNvSpPr>
          <p:nvPr>
            <p:ph type="sldNum" sz="quarter" idx="12"/>
          </p:nvPr>
        </p:nvSpPr>
        <p:spPr/>
        <p:txBody>
          <a:bodyPr/>
          <a:lstStyle/>
          <a:p>
            <a:fld id="{F5EF8141-5781-4FD4-9552-C5D35CA5005E}" type="slidenum">
              <a:rPr lang="pt-BR" smtClean="0"/>
              <a:t>21</a:t>
            </a:fld>
            <a:endParaRPr lang="pt-BR"/>
          </a:p>
        </p:txBody>
      </p:sp>
    </p:spTree>
    <p:extLst>
      <p:ext uri="{BB962C8B-B14F-4D97-AF65-F5344CB8AC3E}">
        <p14:creationId xmlns:p14="http://schemas.microsoft.com/office/powerpoint/2010/main" val="522953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E63BC4-3BB8-412F-F99D-CFDF596609C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AD70B50-5D26-CA2C-1971-442FAD512DED}"/>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71EB3A95-E12F-37C1-B9CB-48393371251D}"/>
              </a:ext>
            </a:extLst>
          </p:cNvPr>
          <p:cNvSpPr>
            <a:spLocks noGrp="1"/>
          </p:cNvSpPr>
          <p:nvPr>
            <p:ph idx="1"/>
          </p:nvPr>
        </p:nvSpPr>
        <p:spPr>
          <a:xfrm>
            <a:off x="772732" y="1041991"/>
            <a:ext cx="10581068" cy="5134972"/>
          </a:xfrm>
        </p:spPr>
        <p:txBody>
          <a:bodyPr>
            <a:normAutofit/>
          </a:bodyPr>
          <a:lstStyle/>
          <a:p>
            <a:pPr marL="0" indent="0" algn="ctr">
              <a:lnSpc>
                <a:spcPct val="100000"/>
              </a:lnSpc>
              <a:spcBef>
                <a:spcPts val="100"/>
              </a:spcBef>
              <a:buNone/>
            </a:pPr>
            <a:r>
              <a:rPr lang="pt-BR" sz="2200" b="1" dirty="0">
                <a:highlight>
                  <a:srgbClr val="FFFF00"/>
                </a:highlight>
                <a:latin typeface="Arial" panose="020B0604020202020204" pitchFamily="34" charset="0"/>
                <a:cs typeface="Arial" panose="020B0604020202020204" pitchFamily="34" charset="0"/>
              </a:rPr>
              <a:t>GESTÃO DO CICLO DE VIDA DOS ATIVOS PÚBLICOS:</a:t>
            </a:r>
          </a:p>
          <a:p>
            <a:pPr marL="0" indent="0" algn="ctr">
              <a:lnSpc>
                <a:spcPct val="100000"/>
              </a:lnSpc>
              <a:spcBef>
                <a:spcPts val="100"/>
              </a:spcBef>
              <a:buNone/>
            </a:pPr>
            <a:r>
              <a:rPr lang="pt-BR" sz="2200" b="1" dirty="0">
                <a:highlight>
                  <a:srgbClr val="FFFF00"/>
                </a:highlight>
                <a:latin typeface="Arial" panose="020B0604020202020204" pitchFamily="34" charset="0"/>
                <a:cs typeface="Arial" panose="020B0604020202020204" pitchFamily="34" charset="0"/>
              </a:rPr>
              <a:t>Aquisição, utilização, manutenção, avaliação e desfazimento</a:t>
            </a:r>
          </a:p>
          <a:p>
            <a:pPr marL="0" indent="0">
              <a:lnSpc>
                <a:spcPct val="100000"/>
              </a:lnSpc>
              <a:spcBef>
                <a:spcPts val="100"/>
              </a:spcBef>
              <a:buNone/>
            </a:pPr>
            <a:r>
              <a:rPr lang="pt-BR" sz="2200" b="1" dirty="0">
                <a:latin typeface="Arial" panose="020B0604020202020204" pitchFamily="34" charset="0"/>
                <a:cs typeface="Arial" panose="020B0604020202020204" pitchFamily="34" charset="0"/>
              </a:rPr>
              <a:t>         </a:t>
            </a:r>
          </a:p>
          <a:p>
            <a:pPr marL="0" indent="0">
              <a:lnSpc>
                <a:spcPct val="100000"/>
              </a:lnSpc>
              <a:spcBef>
                <a:spcPts val="100"/>
              </a:spcBef>
              <a:buNone/>
            </a:pPr>
            <a:r>
              <a:rPr lang="pt-BR" sz="2400" b="1" dirty="0">
                <a:latin typeface="Arial" panose="020B0604020202020204" pitchFamily="34" charset="0"/>
                <a:cs typeface="Arial" panose="020B0604020202020204" pitchFamily="34" charset="0"/>
              </a:rPr>
              <a:t>	</a:t>
            </a:r>
            <a:r>
              <a:rPr lang="pt-BR" sz="2200" b="1" dirty="0">
                <a:latin typeface="Arial" panose="020B0604020202020204" pitchFamily="34" charset="0"/>
                <a:cs typeface="Arial" panose="020B0604020202020204" pitchFamily="34" charset="0"/>
              </a:rPr>
              <a:t>d) Manutenção, conservação e avaliação.</a:t>
            </a:r>
          </a:p>
          <a:p>
            <a:pPr marL="0" indent="0">
              <a:lnSpc>
                <a:spcPct val="100000"/>
              </a:lnSpc>
              <a:spcBef>
                <a:spcPts val="100"/>
              </a:spcBef>
              <a:buNone/>
            </a:pPr>
            <a:endParaRPr lang="pt-BR" sz="2200" b="1" dirty="0">
              <a:latin typeface="Arial" panose="020B0604020202020204" pitchFamily="34" charset="0"/>
              <a:cs typeface="Arial" panose="020B0604020202020204" pitchFamily="34" charset="0"/>
            </a:endParaRPr>
          </a:p>
          <a:p>
            <a:pPr marL="0" indent="0" algn="just">
              <a:spcBef>
                <a:spcPts val="100"/>
              </a:spcBef>
              <a:buNone/>
            </a:pPr>
            <a:r>
              <a:rPr lang="pt-BR" sz="2200" b="1" dirty="0">
                <a:latin typeface="Arial" panose="020B0604020202020204" pitchFamily="34" charset="0"/>
                <a:cs typeface="Arial" panose="020B0604020202020204" pitchFamily="34" charset="0"/>
              </a:rPr>
              <a:t>	</a:t>
            </a:r>
            <a:r>
              <a:rPr lang="pt-BR" sz="2200" dirty="0">
                <a:latin typeface="Arial" panose="020B0604020202020204" pitchFamily="34" charset="0"/>
                <a:cs typeface="Arial" panose="020B0604020202020204" pitchFamily="34" charset="0"/>
              </a:rPr>
              <a:t>A gestão do ativo não termina na aquisição. É necessário estabelecer manutenção preventiva e corretiva, acompanhar o estado de conservação e avaliar periodicamente sua capacidade de prestar serviços. A IN nº 205/1988 prevê planejamento de manutenção e recuperação visando maior longevidade dos bens. </a:t>
            </a:r>
          </a:p>
          <a:p>
            <a:pPr marL="0" indent="0" algn="just">
              <a:spcBef>
                <a:spcPts val="100"/>
              </a:spcBef>
              <a:buNone/>
            </a:pPr>
            <a:endParaRPr lang="pt-BR" sz="2200"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242ED88D-C488-FCF6-26D8-221FD237B43C}"/>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0DFF4256-2F2A-AD4B-4F32-87A5BFE1665A}"/>
              </a:ext>
            </a:extLst>
          </p:cNvPr>
          <p:cNvSpPr>
            <a:spLocks noGrp="1"/>
          </p:cNvSpPr>
          <p:nvPr>
            <p:ph type="sldNum" sz="quarter" idx="12"/>
          </p:nvPr>
        </p:nvSpPr>
        <p:spPr/>
        <p:txBody>
          <a:bodyPr/>
          <a:lstStyle/>
          <a:p>
            <a:fld id="{F5EF8141-5781-4FD4-9552-C5D35CA5005E}" type="slidenum">
              <a:rPr lang="pt-BR" smtClean="0"/>
              <a:t>22</a:t>
            </a:fld>
            <a:endParaRPr lang="pt-BR"/>
          </a:p>
        </p:txBody>
      </p:sp>
    </p:spTree>
    <p:extLst>
      <p:ext uri="{BB962C8B-B14F-4D97-AF65-F5344CB8AC3E}">
        <p14:creationId xmlns:p14="http://schemas.microsoft.com/office/powerpoint/2010/main" val="797202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EE405A5-ACB4-9D1D-1B28-AE546C5D5A5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29167BD-5FCA-9025-7296-B5CEC1EB1326}"/>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D606B04C-1A53-930D-68DE-43DC962D078D}"/>
              </a:ext>
            </a:extLst>
          </p:cNvPr>
          <p:cNvSpPr>
            <a:spLocks noGrp="1"/>
          </p:cNvSpPr>
          <p:nvPr>
            <p:ph idx="1"/>
          </p:nvPr>
        </p:nvSpPr>
        <p:spPr>
          <a:xfrm>
            <a:off x="772732" y="1041991"/>
            <a:ext cx="10581068" cy="5134972"/>
          </a:xfrm>
        </p:spPr>
        <p:txBody>
          <a:bodyPr>
            <a:normAutofit/>
          </a:bodyPr>
          <a:lstStyle/>
          <a:p>
            <a:pPr marL="0" indent="0" algn="ctr">
              <a:lnSpc>
                <a:spcPct val="100000"/>
              </a:lnSpc>
              <a:spcBef>
                <a:spcPts val="100"/>
              </a:spcBef>
              <a:buNone/>
            </a:pPr>
            <a:r>
              <a:rPr lang="pt-BR" sz="2200" b="1" dirty="0">
                <a:highlight>
                  <a:srgbClr val="FFFF00"/>
                </a:highlight>
                <a:latin typeface="Arial" panose="020B0604020202020204" pitchFamily="34" charset="0"/>
                <a:cs typeface="Arial" panose="020B0604020202020204" pitchFamily="34" charset="0"/>
              </a:rPr>
              <a:t>GESTÃO DO CICLO DE VIDA DOS ATIVOS PÚBLICOS:</a:t>
            </a:r>
          </a:p>
          <a:p>
            <a:pPr marL="0" indent="0" algn="ctr">
              <a:lnSpc>
                <a:spcPct val="100000"/>
              </a:lnSpc>
              <a:spcBef>
                <a:spcPts val="100"/>
              </a:spcBef>
              <a:buNone/>
            </a:pPr>
            <a:r>
              <a:rPr lang="pt-BR" sz="2200" b="1" dirty="0">
                <a:highlight>
                  <a:srgbClr val="FFFF00"/>
                </a:highlight>
                <a:latin typeface="Arial" panose="020B0604020202020204" pitchFamily="34" charset="0"/>
                <a:cs typeface="Arial" panose="020B0604020202020204" pitchFamily="34" charset="0"/>
              </a:rPr>
              <a:t>Aquisição, utilização, manutenção, avaliação e desfazimento</a:t>
            </a:r>
          </a:p>
          <a:p>
            <a:pPr marL="0" indent="0">
              <a:lnSpc>
                <a:spcPct val="100000"/>
              </a:lnSpc>
              <a:spcBef>
                <a:spcPts val="100"/>
              </a:spcBef>
              <a:buNone/>
            </a:pPr>
            <a:r>
              <a:rPr lang="pt-BR" sz="2200" b="1" dirty="0">
                <a:latin typeface="Arial" panose="020B0604020202020204" pitchFamily="34" charset="0"/>
                <a:cs typeface="Arial" panose="020B0604020202020204" pitchFamily="34" charset="0"/>
              </a:rPr>
              <a:t>         </a:t>
            </a:r>
          </a:p>
          <a:p>
            <a:pPr marL="0" indent="0">
              <a:lnSpc>
                <a:spcPct val="100000"/>
              </a:lnSpc>
              <a:spcBef>
                <a:spcPts val="100"/>
              </a:spcBef>
              <a:buNone/>
            </a:pPr>
            <a:r>
              <a:rPr lang="pt-BR" sz="2400" b="1" dirty="0">
                <a:latin typeface="Arial" panose="020B0604020202020204" pitchFamily="34" charset="0"/>
                <a:cs typeface="Arial" panose="020B0604020202020204" pitchFamily="34" charset="0"/>
              </a:rPr>
              <a:t>	e</a:t>
            </a:r>
            <a:r>
              <a:rPr lang="pt-BR" sz="2200" b="1" dirty="0">
                <a:latin typeface="Arial" panose="020B0604020202020204" pitchFamily="34" charset="0"/>
                <a:cs typeface="Arial" panose="020B0604020202020204" pitchFamily="34" charset="0"/>
              </a:rPr>
              <a:t>) Desfazimento e baixa patrimonial.</a:t>
            </a:r>
          </a:p>
          <a:p>
            <a:pPr marL="0" indent="0">
              <a:lnSpc>
                <a:spcPct val="100000"/>
              </a:lnSpc>
              <a:spcBef>
                <a:spcPts val="100"/>
              </a:spcBef>
              <a:buNone/>
            </a:pPr>
            <a:endParaRPr lang="pt-BR" sz="2200" b="1" dirty="0">
              <a:latin typeface="Arial" panose="020B0604020202020204" pitchFamily="34" charset="0"/>
              <a:cs typeface="Arial" panose="020B0604020202020204" pitchFamily="34" charset="0"/>
            </a:endParaRPr>
          </a:p>
          <a:p>
            <a:pPr algn="just"/>
            <a:r>
              <a:rPr lang="pt-BR" sz="2200" b="1" dirty="0">
                <a:latin typeface="Arial" panose="020B0604020202020204" pitchFamily="34" charset="0"/>
                <a:cs typeface="Arial" panose="020B0604020202020204" pitchFamily="34" charset="0"/>
              </a:rPr>
              <a:t>	</a:t>
            </a:r>
            <a:r>
              <a:rPr lang="pt-BR" sz="2200" dirty="0">
                <a:latin typeface="Arial" panose="020B0604020202020204" pitchFamily="34" charset="0"/>
                <a:cs typeface="Arial" panose="020B0604020202020204" pitchFamily="34" charset="0"/>
              </a:rPr>
              <a:t>Quando o bem deixa de possuir utilidade, deve ser analisada sua possibilidade de reaproveitamento, transferência, cessão, doação, alienação ou descarte. Atualmente, na Administração Pública Federal, o Decreto nº 12.785/2025 estabelece mecanismos de circularidade e classifica os bens como em uso regular, ociosos, recuperáveis, antieconômicos ou irrecuperáveis. </a:t>
            </a:r>
          </a:p>
          <a:p>
            <a:pPr marL="0" indent="0" algn="just">
              <a:spcBef>
                <a:spcPts val="100"/>
              </a:spcBef>
              <a:buNone/>
            </a:pPr>
            <a:endParaRPr lang="pt-BR" sz="2200"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00DFE6FB-0045-BA8F-5A50-229A18F6EBDA}"/>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2706A2E7-AD4B-2CAB-F3AA-B0656E79B55F}"/>
              </a:ext>
            </a:extLst>
          </p:cNvPr>
          <p:cNvSpPr>
            <a:spLocks noGrp="1"/>
          </p:cNvSpPr>
          <p:nvPr>
            <p:ph type="sldNum" sz="quarter" idx="12"/>
          </p:nvPr>
        </p:nvSpPr>
        <p:spPr/>
        <p:txBody>
          <a:bodyPr/>
          <a:lstStyle/>
          <a:p>
            <a:fld id="{F5EF8141-5781-4FD4-9552-C5D35CA5005E}" type="slidenum">
              <a:rPr lang="pt-BR" smtClean="0"/>
              <a:t>23</a:t>
            </a:fld>
            <a:endParaRPr lang="pt-BR"/>
          </a:p>
        </p:txBody>
      </p:sp>
    </p:spTree>
    <p:extLst>
      <p:ext uri="{BB962C8B-B14F-4D97-AF65-F5344CB8AC3E}">
        <p14:creationId xmlns:p14="http://schemas.microsoft.com/office/powerpoint/2010/main" val="1191038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70AE355-3FC5-1C50-7AD3-9B40672BC53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F01C5D3-8116-DDA2-F85D-D8DDB80F36AB}"/>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3386FE9F-4B21-7052-D6CF-01011BDC6908}"/>
              </a:ext>
            </a:extLst>
          </p:cNvPr>
          <p:cNvSpPr>
            <a:spLocks noGrp="1"/>
          </p:cNvSpPr>
          <p:nvPr>
            <p:ph idx="1"/>
          </p:nvPr>
        </p:nvSpPr>
        <p:spPr>
          <a:xfrm>
            <a:off x="772732" y="1041991"/>
            <a:ext cx="10728102" cy="5134972"/>
          </a:xfrm>
        </p:spPr>
        <p:txBody>
          <a:bodyPr>
            <a:normAutofit/>
          </a:bodyPr>
          <a:lstStyle/>
          <a:p>
            <a:pPr marL="0" indent="0">
              <a:lnSpc>
                <a:spcPct val="100000"/>
              </a:lnSpc>
              <a:spcBef>
                <a:spcPts val="100"/>
              </a:spcBef>
              <a:buNone/>
            </a:pPr>
            <a:r>
              <a:rPr lang="pt-BR" b="1" dirty="0">
                <a:latin typeface="Arial" panose="020B0604020202020204" pitchFamily="34" charset="0"/>
                <a:cs typeface="Arial" panose="020B0604020202020204" pitchFamily="34" charset="0"/>
              </a:rPr>
              <a:t>         </a:t>
            </a:r>
          </a:p>
          <a:p>
            <a:pPr marL="0" indent="0">
              <a:lnSpc>
                <a:spcPct val="100000"/>
              </a:lnSpc>
              <a:spcBef>
                <a:spcPts val="100"/>
              </a:spcBef>
              <a:buNone/>
            </a:pPr>
            <a:r>
              <a:rPr lang="pt-BR" sz="2400" b="1" dirty="0">
                <a:latin typeface="Arial" panose="020B0604020202020204" pitchFamily="34" charset="0"/>
                <a:cs typeface="Arial" panose="020B0604020202020204" pitchFamily="34" charset="0"/>
              </a:rPr>
              <a:t>INCORPORAÇÃO</a:t>
            </a:r>
          </a:p>
          <a:p>
            <a:pPr marL="0" indent="0">
              <a:lnSpc>
                <a:spcPct val="100000"/>
              </a:lnSpc>
              <a:spcBef>
                <a:spcPts val="100"/>
              </a:spcBef>
              <a:buNone/>
            </a:pPr>
            <a:endParaRPr lang="pt-BR" sz="2400" b="1" dirty="0">
              <a:latin typeface="Arial" panose="020B0604020202020204" pitchFamily="34" charset="0"/>
              <a:cs typeface="Arial" panose="020B0604020202020204" pitchFamily="34" charset="0"/>
            </a:endParaRPr>
          </a:p>
          <a:p>
            <a:pPr marL="0" indent="0">
              <a:lnSpc>
                <a:spcPct val="100000"/>
              </a:lnSpc>
              <a:spcBef>
                <a:spcPts val="0"/>
              </a:spcBef>
              <a:buNone/>
            </a:pPr>
            <a:r>
              <a:rPr lang="pt-BR" sz="2400" dirty="0">
                <a:latin typeface="Arial" panose="020B0604020202020204" pitchFamily="34" charset="0"/>
                <a:cs typeface="Arial" panose="020B0604020202020204" pitchFamily="34" charset="0"/>
              </a:rPr>
              <a:t>	1 – Aquisição </a:t>
            </a:r>
          </a:p>
          <a:p>
            <a:pPr marL="0" indent="0">
              <a:lnSpc>
                <a:spcPct val="100000"/>
              </a:lnSpc>
              <a:spcBef>
                <a:spcPts val="0"/>
              </a:spcBef>
              <a:buNone/>
            </a:pPr>
            <a:r>
              <a:rPr lang="pt-BR" sz="2400" dirty="0">
                <a:latin typeface="Arial" panose="020B0604020202020204" pitchFamily="34" charset="0"/>
                <a:cs typeface="Arial" panose="020B0604020202020204" pitchFamily="34" charset="0"/>
              </a:rPr>
              <a:t>	2 – Doações – Art. 15 Decreto 99.658/90</a:t>
            </a:r>
          </a:p>
          <a:p>
            <a:pPr marL="0" indent="0">
              <a:lnSpc>
                <a:spcPct val="100000"/>
              </a:lnSpc>
              <a:spcBef>
                <a:spcPts val="0"/>
              </a:spcBef>
              <a:buNone/>
            </a:pPr>
            <a:r>
              <a:rPr lang="pt-BR" sz="2400" dirty="0">
                <a:latin typeface="Arial" panose="020B0604020202020204" pitchFamily="34" charset="0"/>
                <a:cs typeface="Arial" panose="020B0604020202020204" pitchFamily="34" charset="0"/>
              </a:rPr>
              <a:t>	3 – Transferências</a:t>
            </a:r>
          </a:p>
          <a:p>
            <a:pPr marL="0" indent="0">
              <a:lnSpc>
                <a:spcPct val="100000"/>
              </a:lnSpc>
              <a:spcBef>
                <a:spcPts val="0"/>
              </a:spcBef>
              <a:buNone/>
            </a:pPr>
            <a:r>
              <a:rPr lang="pt-BR" sz="2400" dirty="0">
                <a:latin typeface="Arial" panose="020B0604020202020204" pitchFamily="34" charset="0"/>
                <a:cs typeface="Arial" panose="020B0604020202020204" pitchFamily="34" charset="0"/>
              </a:rPr>
              <a:t>	4 – Cessão</a:t>
            </a:r>
          </a:p>
          <a:p>
            <a:pPr marL="0" indent="0">
              <a:lnSpc>
                <a:spcPct val="100000"/>
              </a:lnSpc>
              <a:spcBef>
                <a:spcPts val="0"/>
              </a:spcBef>
              <a:buNone/>
            </a:pPr>
            <a:r>
              <a:rPr lang="pt-BR" sz="2400" dirty="0">
                <a:latin typeface="Arial" panose="020B0604020202020204" pitchFamily="34" charset="0"/>
                <a:cs typeface="Arial" panose="020B0604020202020204" pitchFamily="34" charset="0"/>
              </a:rPr>
              <a:t>	5 – Permuta</a:t>
            </a:r>
          </a:p>
          <a:p>
            <a:pPr marL="0" indent="0">
              <a:lnSpc>
                <a:spcPct val="100000"/>
              </a:lnSpc>
              <a:spcBef>
                <a:spcPts val="0"/>
              </a:spcBef>
              <a:buNone/>
            </a:pPr>
            <a:r>
              <a:rPr lang="pt-BR" sz="2400" dirty="0">
                <a:latin typeface="Arial" panose="020B0604020202020204" pitchFamily="34" charset="0"/>
                <a:cs typeface="Arial" panose="020B0604020202020204" pitchFamily="34" charset="0"/>
              </a:rPr>
              <a:t>	6 – Indenização</a:t>
            </a:r>
          </a:p>
          <a:p>
            <a:pPr marL="0" indent="0">
              <a:lnSpc>
                <a:spcPct val="100000"/>
              </a:lnSpc>
              <a:spcBef>
                <a:spcPts val="0"/>
              </a:spcBef>
              <a:buNone/>
            </a:pPr>
            <a:r>
              <a:rPr lang="pt-BR" sz="2400" dirty="0">
                <a:latin typeface="Arial" panose="020B0604020202020204" pitchFamily="34" charset="0"/>
                <a:cs typeface="Arial" panose="020B0604020202020204" pitchFamily="34" charset="0"/>
              </a:rPr>
              <a:t>	7 – Produção Interna.</a:t>
            </a:r>
          </a:p>
          <a:p>
            <a:pPr>
              <a:lnSpc>
                <a:spcPct val="100000"/>
              </a:lnSpc>
              <a:spcBef>
                <a:spcPts val="0"/>
              </a:spcBef>
            </a:pPr>
            <a:r>
              <a:rPr lang="pt-BR" dirty="0">
                <a:latin typeface="Arial" panose="020B0604020202020204" pitchFamily="34" charset="0"/>
                <a:cs typeface="Arial" panose="020B0604020202020204" pitchFamily="34" charset="0"/>
              </a:rPr>
              <a:t>      </a:t>
            </a:r>
          </a:p>
        </p:txBody>
      </p:sp>
      <p:sp>
        <p:nvSpPr>
          <p:cNvPr id="4" name="Espaço Reservado para Rodapé 3">
            <a:extLst>
              <a:ext uri="{FF2B5EF4-FFF2-40B4-BE49-F238E27FC236}">
                <a16:creationId xmlns:a16="http://schemas.microsoft.com/office/drawing/2014/main" id="{C12DC0A8-719F-6E89-CC59-219997830BCE}"/>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A27FD21F-A96A-47A7-4F0E-1BC2A112E49B}"/>
              </a:ext>
            </a:extLst>
          </p:cNvPr>
          <p:cNvSpPr>
            <a:spLocks noGrp="1"/>
          </p:cNvSpPr>
          <p:nvPr>
            <p:ph type="sldNum" sz="quarter" idx="12"/>
          </p:nvPr>
        </p:nvSpPr>
        <p:spPr/>
        <p:txBody>
          <a:bodyPr/>
          <a:lstStyle/>
          <a:p>
            <a:fld id="{F5EF8141-5781-4FD4-9552-C5D35CA5005E}" type="slidenum">
              <a:rPr lang="pt-BR" smtClean="0"/>
              <a:t>24</a:t>
            </a:fld>
            <a:endParaRPr lang="pt-BR"/>
          </a:p>
        </p:txBody>
      </p:sp>
    </p:spTree>
    <p:extLst>
      <p:ext uri="{BB962C8B-B14F-4D97-AF65-F5344CB8AC3E}">
        <p14:creationId xmlns:p14="http://schemas.microsoft.com/office/powerpoint/2010/main" val="216597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38F704-4A5F-2692-F359-B6D3457AE27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98986E3-612A-70E5-9333-A870FAE671CA}"/>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B5EBB51F-AF65-62CC-5AB6-D133ED4196D4}"/>
              </a:ext>
            </a:extLst>
          </p:cNvPr>
          <p:cNvSpPr>
            <a:spLocks noGrp="1"/>
          </p:cNvSpPr>
          <p:nvPr>
            <p:ph idx="1"/>
          </p:nvPr>
        </p:nvSpPr>
        <p:spPr>
          <a:xfrm>
            <a:off x="772732" y="1041991"/>
            <a:ext cx="10728102" cy="5134972"/>
          </a:xfrm>
        </p:spPr>
        <p:txBody>
          <a:bodyPr>
            <a:normAutofit/>
          </a:bodyPr>
          <a:lstStyle/>
          <a:p>
            <a:pPr marL="0" indent="0">
              <a:lnSpc>
                <a:spcPct val="100000"/>
              </a:lnSpc>
              <a:spcBef>
                <a:spcPts val="100"/>
              </a:spcBef>
              <a:buNone/>
            </a:pPr>
            <a:r>
              <a:rPr lang="pt-BR" b="1" dirty="0">
                <a:latin typeface="Arial" panose="020B0604020202020204" pitchFamily="34" charset="0"/>
                <a:cs typeface="Arial" panose="020B0604020202020204" pitchFamily="34" charset="0"/>
              </a:rPr>
              <a:t>Documentos hábeis para aquisições</a:t>
            </a:r>
          </a:p>
          <a:p>
            <a:pPr marL="0" indent="0">
              <a:buNone/>
            </a:pPr>
            <a:endParaRPr lang="pt-BR" b="1" dirty="0">
              <a:latin typeface="Arial" panose="020B0604020202020204" pitchFamily="34" charset="0"/>
              <a:cs typeface="Arial" panose="020B0604020202020204" pitchFamily="34" charset="0"/>
            </a:endParaRPr>
          </a:p>
          <a:p>
            <a:pPr marL="0" indent="0" algn="just">
              <a:buNone/>
            </a:pPr>
            <a:r>
              <a:rPr lang="pt-BR" dirty="0">
                <a:latin typeface="Arial" panose="020B0604020202020204" pitchFamily="34" charset="0"/>
                <a:cs typeface="Arial" panose="020B0604020202020204" pitchFamily="34" charset="0"/>
              </a:rPr>
              <a:t>	Nota Fiscal, a fatura ou  a Nota Fiscal Fatura.</a:t>
            </a:r>
          </a:p>
          <a:p>
            <a:pPr marL="0" indent="0" algn="just">
              <a:buNone/>
            </a:pPr>
            <a:r>
              <a:rPr lang="pt-BR" dirty="0">
                <a:latin typeface="Arial" panose="020B0604020202020204" pitchFamily="34" charset="0"/>
                <a:cs typeface="Arial" panose="020B0604020202020204" pitchFamily="34" charset="0"/>
              </a:rPr>
              <a:t>	Materiais mandados confeccionar (móveis) por pessoa física (artesãos), deve-se solicitar uma Nota Fiscal avulsa à Prefeitura Municipal, não se admitindo recibos</a:t>
            </a:r>
            <a:endParaRPr lang="pt-BR" b="1" dirty="0">
              <a:latin typeface="Arial" panose="020B0604020202020204" pitchFamily="34" charset="0"/>
              <a:cs typeface="Arial" panose="020B0604020202020204" pitchFamily="34" charset="0"/>
            </a:endParaRPr>
          </a:p>
          <a:p>
            <a:pPr marL="0" indent="0" algn="just">
              <a:buNone/>
            </a:pPr>
            <a:r>
              <a:rPr lang="pt-BR" dirty="0">
                <a:latin typeface="Arial" panose="020B0604020202020204" pitchFamily="34" charset="0"/>
                <a:cs typeface="Arial" panose="020B0604020202020204" pitchFamily="34" charset="0"/>
              </a:rPr>
              <a:t>         Termo de Cessão	</a:t>
            </a:r>
          </a:p>
          <a:p>
            <a:pPr marL="0" indent="0">
              <a:buNone/>
            </a:pPr>
            <a:endParaRPr lang="pt-BR" dirty="0">
              <a:latin typeface="Arial" panose="020B0604020202020204" pitchFamily="34" charset="0"/>
              <a:cs typeface="Arial" panose="020B0604020202020204" pitchFamily="34" charset="0"/>
            </a:endParaRPr>
          </a:p>
          <a:p>
            <a:endParaRPr lang="pt-BR" dirty="0"/>
          </a:p>
        </p:txBody>
      </p:sp>
      <p:sp>
        <p:nvSpPr>
          <p:cNvPr id="4" name="Espaço Reservado para Rodapé 3">
            <a:extLst>
              <a:ext uri="{FF2B5EF4-FFF2-40B4-BE49-F238E27FC236}">
                <a16:creationId xmlns:a16="http://schemas.microsoft.com/office/drawing/2014/main" id="{AC8F2261-C574-7130-2F18-D51D8D87D6CC}"/>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23D90E6D-1FB8-9296-6A67-0FBCED15D8E6}"/>
              </a:ext>
            </a:extLst>
          </p:cNvPr>
          <p:cNvSpPr>
            <a:spLocks noGrp="1"/>
          </p:cNvSpPr>
          <p:nvPr>
            <p:ph type="sldNum" sz="quarter" idx="12"/>
          </p:nvPr>
        </p:nvSpPr>
        <p:spPr/>
        <p:txBody>
          <a:bodyPr/>
          <a:lstStyle/>
          <a:p>
            <a:fld id="{F5EF8141-5781-4FD4-9552-C5D35CA5005E}" type="slidenum">
              <a:rPr lang="pt-BR" smtClean="0"/>
              <a:t>25</a:t>
            </a:fld>
            <a:endParaRPr lang="pt-BR"/>
          </a:p>
        </p:txBody>
      </p:sp>
    </p:spTree>
    <p:extLst>
      <p:ext uri="{BB962C8B-B14F-4D97-AF65-F5344CB8AC3E}">
        <p14:creationId xmlns:p14="http://schemas.microsoft.com/office/powerpoint/2010/main" val="3474092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2191999" cy="528034"/>
          </a:xfrm>
        </p:spPr>
        <p:txBody>
          <a:bodyPr>
            <a:normAutofit/>
          </a:bodyPr>
          <a:lstStyle/>
          <a:p>
            <a:pPr algn="ctr"/>
            <a:r>
              <a:rPr lang="pt-BR" sz="2200" b="1" dirty="0">
                <a:latin typeface="Arial" panose="020B0604020202020204" pitchFamily="34" charset="0"/>
                <a:cs typeface="Arial" panose="020B0604020202020204" pitchFamily="34" charset="0"/>
              </a:rPr>
              <a:t>                                                         </a:t>
            </a: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553792" y="1236373"/>
            <a:ext cx="11088709" cy="4940590"/>
          </a:xfrm>
        </p:spPr>
        <p:txBody>
          <a:bodyPr>
            <a:normAutofit/>
          </a:bodyPr>
          <a:lstStyle/>
          <a:p>
            <a:pPr marL="0" indent="0">
              <a:buNone/>
            </a:pPr>
            <a:r>
              <a:rPr lang="pt-BR" b="1" dirty="0">
                <a:latin typeface="Arial" panose="020B0604020202020204" pitchFamily="34" charset="0"/>
                <a:cs typeface="Arial" panose="020B0604020202020204" pitchFamily="34" charset="0"/>
              </a:rPr>
              <a:t>Aceitação:</a:t>
            </a:r>
          </a:p>
          <a:p>
            <a:pPr marL="0" indent="0" algn="just">
              <a:buNone/>
            </a:pPr>
            <a:r>
              <a:rPr lang="pt-BR" b="1" dirty="0">
                <a:latin typeface="Arial" panose="020B0604020202020204" pitchFamily="34" charset="0"/>
                <a:cs typeface="Arial" panose="020B0604020202020204" pitchFamily="34" charset="0"/>
              </a:rPr>
              <a:t>     </a:t>
            </a:r>
          </a:p>
          <a:p>
            <a:pPr marL="0" indent="0" algn="just">
              <a:buNone/>
            </a:pPr>
            <a:r>
              <a:rPr lang="pt-BR" b="1" dirty="0">
                <a:latin typeface="Arial" panose="020B0604020202020204" pitchFamily="34" charset="0"/>
                <a:cs typeface="Arial" panose="020B0604020202020204" pitchFamily="34" charset="0"/>
              </a:rPr>
              <a:t>		</a:t>
            </a:r>
            <a:r>
              <a:rPr lang="pt-BR" dirty="0">
                <a:latin typeface="Arial" panose="020B0604020202020204" pitchFamily="34" charset="0"/>
                <a:cs typeface="Arial" panose="020B0604020202020204" pitchFamily="34" charset="0"/>
              </a:rPr>
              <a:t>Se declara, na documentação Fiscal ou documento próprio, que o material recebido satisfaz às especificações contratadas, isto é o </a:t>
            </a:r>
            <a:r>
              <a:rPr lang="pt-BR" b="1" dirty="0">
                <a:latin typeface="Arial" panose="020B0604020202020204" pitchFamily="34" charset="0"/>
                <a:cs typeface="Arial" panose="020B0604020202020204" pitchFamily="34" charset="0"/>
              </a:rPr>
              <a:t>atestado de recebimento do material </a:t>
            </a:r>
            <a:r>
              <a:rPr lang="pt-BR" dirty="0">
                <a:latin typeface="Arial" panose="020B0604020202020204" pitchFamily="34" charset="0"/>
                <a:cs typeface="Arial" panose="020B0604020202020204" pitchFamily="34" charset="0"/>
              </a:rPr>
              <a:t>aposto no verso do documento fiscal, encerrando a segunda fase da despesa, que é a liquidação, estando o processo pronto para o pagamento</a:t>
            </a:r>
            <a:r>
              <a:rPr lang="pt-BR" dirty="0"/>
              <a:t>. (Estágio da Despesa).</a:t>
            </a:r>
            <a:endParaRPr lang="pt-BR" b="1" dirty="0">
              <a:latin typeface="Arial" panose="020B0604020202020204" pitchFamily="34" charset="0"/>
              <a:cs typeface="Arial" panose="020B0604020202020204" pitchFamily="34" charset="0"/>
            </a:endParaRPr>
          </a:p>
          <a:p>
            <a:pPr marL="0" indent="0" algn="just">
              <a:buNone/>
            </a:pPr>
            <a:endParaRPr lang="pt-BR" dirty="0"/>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26</a:t>
            </a:fld>
            <a:endParaRPr lang="pt-BR"/>
          </a:p>
        </p:txBody>
      </p:sp>
      <p:sp>
        <p:nvSpPr>
          <p:cNvPr id="6" name="Título 1"/>
          <p:cNvSpPr txBox="1">
            <a:spLocks/>
          </p:cNvSpPr>
          <p:nvPr/>
        </p:nvSpPr>
        <p:spPr>
          <a:xfrm>
            <a:off x="0" y="708339"/>
            <a:ext cx="11642501" cy="5280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Tree>
    <p:extLst>
      <p:ext uri="{BB962C8B-B14F-4D97-AF65-F5344CB8AC3E}">
        <p14:creationId xmlns:p14="http://schemas.microsoft.com/office/powerpoint/2010/main" val="3391576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53AD55-F0A7-3B5D-8D3D-0CB7EF9EBA5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764A91E-10C9-77A4-EBA3-59970EE2DCA2}"/>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0EE50BE5-7CD7-B1E2-B85A-DF7F9C7750F9}"/>
              </a:ext>
            </a:extLst>
          </p:cNvPr>
          <p:cNvSpPr>
            <a:spLocks noGrp="1"/>
          </p:cNvSpPr>
          <p:nvPr>
            <p:ph idx="1"/>
          </p:nvPr>
        </p:nvSpPr>
        <p:spPr>
          <a:xfrm>
            <a:off x="772732" y="1041991"/>
            <a:ext cx="10728102" cy="5134972"/>
          </a:xfrm>
        </p:spPr>
        <p:txBody>
          <a:bodyPr>
            <a:normAutofit fontScale="62500" lnSpcReduction="20000"/>
          </a:bodyPr>
          <a:lstStyle/>
          <a:p>
            <a:pPr algn="l">
              <a:buFont typeface="+mj-lt"/>
              <a:buAutoNum type="arabicPeriod"/>
            </a:pPr>
            <a:endParaRPr lang="pt-BR" b="1" i="0" dirty="0">
              <a:solidFill>
                <a:srgbClr val="242424"/>
              </a:solidFill>
              <a:effectLst/>
              <a:latin typeface="Segoe UI" panose="020B0502040204020203" pitchFamily="34" charset="0"/>
            </a:endParaRPr>
          </a:p>
          <a:p>
            <a:pPr marL="0" indent="0" algn="l">
              <a:buNone/>
            </a:pPr>
            <a:r>
              <a:rPr lang="pt-BR" sz="3400" b="1" i="0" dirty="0">
                <a:solidFill>
                  <a:srgbClr val="242424"/>
                </a:solidFill>
                <a:effectLst/>
                <a:latin typeface="Arial" panose="020B0604020202020204" pitchFamily="34" charset="0"/>
                <a:cs typeface="Arial" panose="020B0604020202020204" pitchFamily="34" charset="0"/>
              </a:rPr>
              <a:t>	Recebimento de Bens</a:t>
            </a:r>
            <a:r>
              <a:rPr lang="pt-BR" sz="3400" b="0" i="0" dirty="0">
                <a:solidFill>
                  <a:srgbClr val="242424"/>
                </a:solidFill>
                <a:effectLst/>
                <a:latin typeface="Arial" panose="020B0604020202020204" pitchFamily="34" charset="0"/>
                <a:cs typeface="Arial" panose="020B0604020202020204" pitchFamily="34" charset="0"/>
              </a:rPr>
              <a:t>:</a:t>
            </a:r>
          </a:p>
          <a:p>
            <a:pPr marL="0" indent="0" algn="l">
              <a:buNone/>
            </a:pPr>
            <a:endParaRPr lang="pt-BR" sz="3400" b="0" i="0" dirty="0">
              <a:solidFill>
                <a:srgbClr val="242424"/>
              </a:solidFill>
              <a:effectLst/>
              <a:latin typeface="Arial" panose="020B0604020202020204" pitchFamily="34" charset="0"/>
              <a:cs typeface="Arial" panose="020B0604020202020204" pitchFamily="34" charset="0"/>
            </a:endParaRPr>
          </a:p>
          <a:p>
            <a:pPr marL="742950" lvl="1" indent="-285750" algn="l">
              <a:spcBef>
                <a:spcPts val="750"/>
              </a:spcBef>
              <a:spcAft>
                <a:spcPts val="750"/>
              </a:spcAft>
              <a:buFont typeface="+mj-lt"/>
              <a:buAutoNum type="arabicPeriod"/>
            </a:pPr>
            <a:r>
              <a:rPr lang="pt-BR" sz="3400" b="0" i="0" dirty="0">
                <a:solidFill>
                  <a:srgbClr val="242424"/>
                </a:solidFill>
                <a:effectLst/>
                <a:latin typeface="Arial" panose="020B0604020202020204" pitchFamily="34" charset="0"/>
                <a:cs typeface="Arial" panose="020B0604020202020204" pitchFamily="34" charset="0"/>
              </a:rPr>
              <a:t>Verificação quantitativa e qualitativa dos materiais recebidos. </a:t>
            </a:r>
          </a:p>
          <a:p>
            <a:pPr marL="914400" lvl="2" indent="0">
              <a:spcBef>
                <a:spcPts val="750"/>
              </a:spcBef>
              <a:spcAft>
                <a:spcPts val="750"/>
              </a:spcAft>
              <a:buNone/>
            </a:pPr>
            <a:r>
              <a:rPr lang="pt-BR" sz="3400" b="0" i="0" dirty="0">
                <a:solidFill>
                  <a:srgbClr val="242424"/>
                </a:solidFill>
                <a:effectLst/>
                <a:latin typeface="Arial" panose="020B0604020202020204" pitchFamily="34" charset="0"/>
                <a:cs typeface="Arial" panose="020B0604020202020204" pitchFamily="34" charset="0"/>
              </a:rPr>
              <a:t>Quantitativos (m2, um, </a:t>
            </a:r>
            <a:r>
              <a:rPr lang="pt-BR" sz="3400" b="0" i="0" dirty="0" err="1">
                <a:solidFill>
                  <a:srgbClr val="242424"/>
                </a:solidFill>
                <a:effectLst/>
                <a:latin typeface="Arial" panose="020B0604020202020204" pitchFamily="34" charset="0"/>
                <a:cs typeface="Arial" panose="020B0604020202020204" pitchFamily="34" charset="0"/>
              </a:rPr>
              <a:t>mt</a:t>
            </a:r>
            <a:r>
              <a:rPr lang="pt-BR" sz="3400" b="0" i="0" dirty="0">
                <a:solidFill>
                  <a:srgbClr val="242424"/>
                </a:solidFill>
                <a:effectLst/>
                <a:latin typeface="Arial" panose="020B0604020202020204" pitchFamily="34" charset="0"/>
                <a:cs typeface="Arial" panose="020B0604020202020204" pitchFamily="34" charset="0"/>
              </a:rPr>
              <a:t>, kg, m3, ml, </a:t>
            </a:r>
            <a:r>
              <a:rPr lang="pt-BR" sz="3400" b="0" i="0" dirty="0" err="1">
                <a:solidFill>
                  <a:srgbClr val="242424"/>
                </a:solidFill>
                <a:effectLst/>
                <a:latin typeface="Arial" panose="020B0604020202020204" pitchFamily="34" charset="0"/>
                <a:cs typeface="Arial" panose="020B0604020202020204" pitchFamily="34" charset="0"/>
              </a:rPr>
              <a:t>etc</a:t>
            </a:r>
            <a:r>
              <a:rPr lang="pt-BR" sz="3400" b="0" i="0" dirty="0">
                <a:solidFill>
                  <a:srgbClr val="242424"/>
                </a:solidFill>
                <a:effectLst/>
                <a:latin typeface="Arial" panose="020B0604020202020204" pitchFamily="34" charset="0"/>
                <a:cs typeface="Arial" panose="020B0604020202020204" pitchFamily="34" charset="0"/>
              </a:rPr>
              <a:t>)</a:t>
            </a:r>
          </a:p>
          <a:p>
            <a:pPr marL="914400" lvl="2" indent="0">
              <a:spcBef>
                <a:spcPts val="750"/>
              </a:spcBef>
              <a:spcAft>
                <a:spcPts val="750"/>
              </a:spcAft>
              <a:buNone/>
            </a:pPr>
            <a:r>
              <a:rPr lang="pt-BR" sz="3400" b="0" i="0" dirty="0">
                <a:solidFill>
                  <a:srgbClr val="242424"/>
                </a:solidFill>
                <a:effectLst/>
                <a:latin typeface="Arial" panose="020B0604020202020204" pitchFamily="34" charset="0"/>
                <a:cs typeface="Arial" panose="020B0604020202020204" pitchFamily="34" charset="0"/>
              </a:rPr>
              <a:t>Qualitativa (marca proposta, condições, prazo de validade, cor, tamanho, </a:t>
            </a:r>
            <a:r>
              <a:rPr lang="pt-BR" sz="3400" b="0" i="0" dirty="0" err="1">
                <a:solidFill>
                  <a:srgbClr val="242424"/>
                </a:solidFill>
                <a:effectLst/>
                <a:latin typeface="Arial" panose="020B0604020202020204" pitchFamily="34" charset="0"/>
                <a:cs typeface="Arial" panose="020B0604020202020204" pitchFamily="34" charset="0"/>
              </a:rPr>
              <a:t>etc</a:t>
            </a:r>
            <a:r>
              <a:rPr lang="pt-BR" sz="3400" b="0" i="0" dirty="0">
                <a:solidFill>
                  <a:srgbClr val="242424"/>
                </a:solidFill>
                <a:effectLst/>
                <a:latin typeface="Arial" panose="020B0604020202020204" pitchFamily="34" charset="0"/>
                <a:cs typeface="Arial" panose="020B0604020202020204" pitchFamily="34" charset="0"/>
              </a:rPr>
              <a:t>).</a:t>
            </a:r>
          </a:p>
          <a:p>
            <a:pPr marL="914400" lvl="2" indent="0">
              <a:spcBef>
                <a:spcPts val="750"/>
              </a:spcBef>
              <a:spcAft>
                <a:spcPts val="750"/>
              </a:spcAft>
              <a:buNone/>
            </a:pPr>
            <a:endParaRPr lang="pt-BR" sz="3400" b="0" i="0" dirty="0">
              <a:solidFill>
                <a:srgbClr val="242424"/>
              </a:solidFill>
              <a:effectLst/>
              <a:latin typeface="Arial" panose="020B0604020202020204" pitchFamily="34" charset="0"/>
              <a:cs typeface="Arial" panose="020B0604020202020204" pitchFamily="34" charset="0"/>
            </a:endParaRPr>
          </a:p>
          <a:p>
            <a:pPr marL="742950" lvl="1" indent="-285750" algn="l">
              <a:spcBef>
                <a:spcPts val="750"/>
              </a:spcBef>
              <a:spcAft>
                <a:spcPts val="750"/>
              </a:spcAft>
              <a:buFont typeface="+mj-lt"/>
              <a:buAutoNum type="arabicPeriod"/>
            </a:pPr>
            <a:r>
              <a:rPr lang="pt-BR" sz="3400" b="0" i="0" dirty="0">
                <a:solidFill>
                  <a:srgbClr val="242424"/>
                </a:solidFill>
                <a:effectLst/>
                <a:latin typeface="Arial" panose="020B0604020202020204" pitchFamily="34" charset="0"/>
                <a:cs typeface="Arial" panose="020B0604020202020204" pitchFamily="34" charset="0"/>
              </a:rPr>
              <a:t>Conferência dos documentos fiscais e de transporte.</a:t>
            </a:r>
          </a:p>
          <a:p>
            <a:pPr marL="742950" lvl="1" indent="-285750" algn="l">
              <a:spcBef>
                <a:spcPts val="750"/>
              </a:spcBef>
              <a:spcAft>
                <a:spcPts val="750"/>
              </a:spcAft>
              <a:buFont typeface="+mj-lt"/>
              <a:buAutoNum type="arabicPeriod"/>
            </a:pPr>
            <a:endParaRPr lang="pt-BR" sz="3400" b="0" i="0" dirty="0">
              <a:solidFill>
                <a:srgbClr val="242424"/>
              </a:solidFill>
              <a:effectLst/>
              <a:latin typeface="Arial" panose="020B0604020202020204" pitchFamily="34" charset="0"/>
              <a:cs typeface="Arial" panose="020B0604020202020204" pitchFamily="34" charset="0"/>
            </a:endParaRPr>
          </a:p>
          <a:p>
            <a:pPr marL="742950" lvl="1" indent="-285750" algn="l">
              <a:spcBef>
                <a:spcPts val="750"/>
              </a:spcBef>
              <a:spcAft>
                <a:spcPts val="750"/>
              </a:spcAft>
              <a:buFont typeface="+mj-lt"/>
              <a:buAutoNum type="arabicPeriod"/>
            </a:pPr>
            <a:r>
              <a:rPr lang="pt-BR" sz="3400" b="0" i="0" dirty="0">
                <a:solidFill>
                  <a:srgbClr val="242424"/>
                </a:solidFill>
                <a:effectLst/>
                <a:latin typeface="Arial" panose="020B0604020202020204" pitchFamily="34" charset="0"/>
                <a:cs typeface="Arial" panose="020B0604020202020204" pitchFamily="34" charset="0"/>
              </a:rPr>
              <a:t>Registro dos bens no sistema PATRIMONIAL e ALMOXARIFADO.</a:t>
            </a:r>
          </a:p>
          <a:p>
            <a:pPr marL="0" indent="0">
              <a:lnSpc>
                <a:spcPct val="100000"/>
              </a:lnSpc>
              <a:spcBef>
                <a:spcPts val="100"/>
              </a:spcBef>
              <a:buNone/>
            </a:pPr>
            <a:endParaRPr lang="pt-BR" sz="3400" b="1" dirty="0">
              <a:latin typeface="Arial" panose="020B0604020202020204" pitchFamily="34" charset="0"/>
              <a:cs typeface="Arial" panose="020B0604020202020204" pitchFamily="34" charset="0"/>
            </a:endParaRPr>
          </a:p>
          <a:p>
            <a:pPr marL="0" indent="0">
              <a:buNone/>
            </a:pPr>
            <a:endParaRPr lang="pt-BR" sz="3200" b="1" dirty="0">
              <a:latin typeface="Arial" panose="020B0604020202020204" pitchFamily="34" charset="0"/>
              <a:cs typeface="Arial" panose="020B0604020202020204" pitchFamily="34" charset="0"/>
            </a:endParaRPr>
          </a:p>
          <a:p>
            <a:pPr marL="0" indent="0" algn="just">
              <a:buNone/>
            </a:pPr>
            <a:r>
              <a:rPr lang="pt-BR" sz="3200" dirty="0">
                <a:latin typeface="Arial" panose="020B0604020202020204" pitchFamily="34" charset="0"/>
                <a:cs typeface="Arial" panose="020B0604020202020204" pitchFamily="34" charset="0"/>
              </a:rPr>
              <a:t>		</a:t>
            </a:r>
          </a:p>
          <a:p>
            <a:pPr marL="0" indent="0">
              <a:buNone/>
            </a:pPr>
            <a:endParaRPr lang="pt-BR" dirty="0">
              <a:latin typeface="Arial" panose="020B0604020202020204" pitchFamily="34" charset="0"/>
              <a:cs typeface="Arial" panose="020B0604020202020204" pitchFamily="34" charset="0"/>
            </a:endParaRPr>
          </a:p>
          <a:p>
            <a:endParaRPr lang="pt-BR" dirty="0"/>
          </a:p>
        </p:txBody>
      </p:sp>
      <p:sp>
        <p:nvSpPr>
          <p:cNvPr id="4" name="Espaço Reservado para Rodapé 3">
            <a:extLst>
              <a:ext uri="{FF2B5EF4-FFF2-40B4-BE49-F238E27FC236}">
                <a16:creationId xmlns:a16="http://schemas.microsoft.com/office/drawing/2014/main" id="{7B8A1967-F19D-A668-E2B6-8A0FF4908271}"/>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52D713F8-7699-0A2F-4150-802744A4BDD6}"/>
              </a:ext>
            </a:extLst>
          </p:cNvPr>
          <p:cNvSpPr>
            <a:spLocks noGrp="1"/>
          </p:cNvSpPr>
          <p:nvPr>
            <p:ph type="sldNum" sz="quarter" idx="12"/>
          </p:nvPr>
        </p:nvSpPr>
        <p:spPr/>
        <p:txBody>
          <a:bodyPr/>
          <a:lstStyle/>
          <a:p>
            <a:fld id="{F5EF8141-5781-4FD4-9552-C5D35CA5005E}" type="slidenum">
              <a:rPr lang="pt-BR" smtClean="0"/>
              <a:t>27</a:t>
            </a:fld>
            <a:endParaRPr lang="pt-BR"/>
          </a:p>
        </p:txBody>
      </p:sp>
    </p:spTree>
    <p:extLst>
      <p:ext uri="{BB962C8B-B14F-4D97-AF65-F5344CB8AC3E}">
        <p14:creationId xmlns:p14="http://schemas.microsoft.com/office/powerpoint/2010/main" val="2786019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2705D0-B4B2-125A-299D-B4490FF3179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1F41A6D-AE90-173C-D537-85CA00B36DD3}"/>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D7C28DF4-DE60-C140-47D2-993365DAE8F4}"/>
              </a:ext>
            </a:extLst>
          </p:cNvPr>
          <p:cNvSpPr>
            <a:spLocks noGrp="1"/>
          </p:cNvSpPr>
          <p:nvPr>
            <p:ph idx="1"/>
          </p:nvPr>
        </p:nvSpPr>
        <p:spPr>
          <a:xfrm>
            <a:off x="772732" y="1041991"/>
            <a:ext cx="10728102" cy="5134972"/>
          </a:xfrm>
        </p:spPr>
        <p:txBody>
          <a:bodyPr>
            <a:normAutofit/>
          </a:bodyPr>
          <a:lstStyle/>
          <a:p>
            <a:pPr algn="l">
              <a:buFont typeface="+mj-lt"/>
              <a:buAutoNum type="arabicPeriod"/>
            </a:pPr>
            <a:endParaRPr lang="pt-BR" b="1" i="0" dirty="0">
              <a:solidFill>
                <a:srgbClr val="242424"/>
              </a:solidFill>
              <a:effectLst/>
              <a:latin typeface="Segoe UI" panose="020B0502040204020203" pitchFamily="34" charset="0"/>
            </a:endParaRPr>
          </a:p>
          <a:p>
            <a:pPr marL="0" indent="0">
              <a:buNone/>
            </a:pPr>
            <a:r>
              <a:rPr lang="pt-BR" b="1" dirty="0">
                <a:latin typeface="Arial" panose="020B0604020202020204" pitchFamily="34" charset="0"/>
                <a:cs typeface="Arial" panose="020B0604020202020204" pitchFamily="34" charset="0"/>
              </a:rPr>
              <a:t>          </a:t>
            </a:r>
            <a:r>
              <a:rPr lang="pt-BR" sz="2400" b="1" dirty="0">
                <a:latin typeface="Arial" panose="020B0604020202020204" pitchFamily="34" charset="0"/>
                <a:cs typeface="Arial" panose="020B0604020202020204" pitchFamily="34" charset="0"/>
              </a:rPr>
              <a:t>carga: 2º estágio da despesa</a:t>
            </a:r>
          </a:p>
          <a:p>
            <a:pPr marL="0" indent="0">
              <a:buNone/>
            </a:pPr>
            <a:endParaRPr lang="pt-BR" sz="1400" b="1" dirty="0">
              <a:latin typeface="Arial" panose="020B0604020202020204" pitchFamily="34" charset="0"/>
              <a:cs typeface="Arial" panose="020B0604020202020204" pitchFamily="34" charset="0"/>
            </a:endParaRPr>
          </a:p>
          <a:p>
            <a:pPr marL="0" indent="0" algn="just">
              <a:buNone/>
            </a:pPr>
            <a:r>
              <a:rPr lang="pt-BR" sz="3200" dirty="0"/>
              <a:t>	</a:t>
            </a:r>
            <a:r>
              <a:rPr lang="pt-BR" sz="2400" dirty="0">
                <a:latin typeface="Arial" panose="020B0604020202020204" pitchFamily="34" charset="0"/>
                <a:cs typeface="Arial" panose="020B0604020202020204" pitchFamily="34" charset="0"/>
              </a:rPr>
              <a:t>Carga é a efetiva responsabilidade pela guarda e uso de material pelo seu consignatário, mediante seu registro, após o cumprimento das formalidades de recebimento e aceitação.</a:t>
            </a:r>
          </a:p>
          <a:p>
            <a:pPr marL="0" indent="0" algn="just">
              <a:buNone/>
            </a:pPr>
            <a:r>
              <a:rPr lang="pt-BR" sz="2400" dirty="0">
                <a:latin typeface="Arial" panose="020B0604020202020204" pitchFamily="34" charset="0"/>
                <a:cs typeface="Arial" panose="020B0604020202020204" pitchFamily="34" charset="0"/>
              </a:rPr>
              <a:t>	Quando obtido através de doação, cessão ou permuta, o material será incluído em carga, à vista do respectivo termo de doação ou processo.</a:t>
            </a:r>
          </a:p>
          <a:p>
            <a:pPr marL="0" indent="0">
              <a:buNone/>
            </a:pPr>
            <a:endParaRPr lang="pt-BR" sz="2400" b="1" dirty="0">
              <a:latin typeface="Arial" panose="020B0604020202020204" pitchFamily="34" charset="0"/>
              <a:cs typeface="Arial" panose="020B0604020202020204" pitchFamily="34" charset="0"/>
            </a:endParaRPr>
          </a:p>
          <a:p>
            <a:pPr marL="0" indent="0">
              <a:buNone/>
            </a:pPr>
            <a:r>
              <a:rPr lang="pt-BR" sz="2400" b="1" dirty="0">
                <a:latin typeface="Arial" panose="020B0604020202020204" pitchFamily="34" charset="0"/>
                <a:cs typeface="Arial" panose="020B0604020202020204" pitchFamily="34" charset="0"/>
              </a:rPr>
              <a:t>	</a:t>
            </a:r>
          </a:p>
          <a:p>
            <a:pPr marL="0" indent="0">
              <a:buNone/>
            </a:pPr>
            <a:endParaRPr lang="pt-BR" dirty="0">
              <a:latin typeface="Arial" panose="020B0604020202020204" pitchFamily="34" charset="0"/>
              <a:cs typeface="Arial" panose="020B0604020202020204" pitchFamily="34" charset="0"/>
            </a:endParaRPr>
          </a:p>
          <a:p>
            <a:endParaRPr lang="pt-BR" dirty="0"/>
          </a:p>
        </p:txBody>
      </p:sp>
      <p:sp>
        <p:nvSpPr>
          <p:cNvPr id="4" name="Espaço Reservado para Rodapé 3">
            <a:extLst>
              <a:ext uri="{FF2B5EF4-FFF2-40B4-BE49-F238E27FC236}">
                <a16:creationId xmlns:a16="http://schemas.microsoft.com/office/drawing/2014/main" id="{8F861909-F4EB-20FE-649F-A3488085906E}"/>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ED8B544B-2A7F-6868-DABB-55F8F0AEADDE}"/>
              </a:ext>
            </a:extLst>
          </p:cNvPr>
          <p:cNvSpPr>
            <a:spLocks noGrp="1"/>
          </p:cNvSpPr>
          <p:nvPr>
            <p:ph type="sldNum" sz="quarter" idx="12"/>
          </p:nvPr>
        </p:nvSpPr>
        <p:spPr/>
        <p:txBody>
          <a:bodyPr/>
          <a:lstStyle/>
          <a:p>
            <a:fld id="{F5EF8141-5781-4FD4-9552-C5D35CA5005E}" type="slidenum">
              <a:rPr lang="pt-BR" smtClean="0"/>
              <a:t>28</a:t>
            </a:fld>
            <a:endParaRPr lang="pt-BR"/>
          </a:p>
        </p:txBody>
      </p:sp>
    </p:spTree>
    <p:extLst>
      <p:ext uri="{BB962C8B-B14F-4D97-AF65-F5344CB8AC3E}">
        <p14:creationId xmlns:p14="http://schemas.microsoft.com/office/powerpoint/2010/main" val="1688796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9546654-C026-9D36-7ACD-7EACC4F4AE1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D147F11-606E-1685-BDC4-B244A61002B9}"/>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6246AA10-9624-D12E-20A3-B920A13A4126}"/>
              </a:ext>
            </a:extLst>
          </p:cNvPr>
          <p:cNvSpPr>
            <a:spLocks noGrp="1"/>
          </p:cNvSpPr>
          <p:nvPr>
            <p:ph idx="1"/>
          </p:nvPr>
        </p:nvSpPr>
        <p:spPr>
          <a:xfrm>
            <a:off x="772732" y="1041991"/>
            <a:ext cx="10728102" cy="5134972"/>
          </a:xfrm>
        </p:spPr>
        <p:txBody>
          <a:bodyPr>
            <a:normAutofit/>
          </a:bodyPr>
          <a:lstStyle/>
          <a:p>
            <a:pPr algn="l">
              <a:buFont typeface="+mj-lt"/>
              <a:buAutoNum type="arabicPeriod"/>
            </a:pPr>
            <a:endParaRPr lang="pt-BR" b="1" i="0" dirty="0">
              <a:solidFill>
                <a:srgbClr val="242424"/>
              </a:solidFill>
              <a:effectLst/>
              <a:latin typeface="Segoe UI" panose="020B0502040204020203" pitchFamily="34" charset="0"/>
            </a:endParaRPr>
          </a:p>
          <a:p>
            <a:pPr marL="0" indent="0">
              <a:buNone/>
            </a:pPr>
            <a:r>
              <a:rPr lang="pt-BR" b="1" dirty="0">
                <a:latin typeface="Arial" panose="020B0604020202020204" pitchFamily="34" charset="0"/>
                <a:cs typeface="Arial" panose="020B0604020202020204" pitchFamily="34" charset="0"/>
              </a:rPr>
              <a:t>                                               </a:t>
            </a:r>
          </a:p>
          <a:p>
            <a:pPr marL="0" indent="0">
              <a:buNone/>
            </a:pPr>
            <a:r>
              <a:rPr lang="pt-BR" b="1" dirty="0">
                <a:latin typeface="Arial" panose="020B0604020202020204" pitchFamily="34" charset="0"/>
                <a:cs typeface="Arial" panose="020B0604020202020204" pitchFamily="34" charset="0"/>
              </a:rPr>
              <a:t>          </a:t>
            </a:r>
            <a:r>
              <a:rPr lang="pt-BR" sz="2600" b="1" dirty="0">
                <a:latin typeface="Arial" panose="020B0604020202020204" pitchFamily="34" charset="0"/>
                <a:cs typeface="Arial" panose="020B0604020202020204" pitchFamily="34" charset="0"/>
              </a:rPr>
              <a:t>Recebimento do material: 2º estágio da despesa </a:t>
            </a:r>
          </a:p>
          <a:p>
            <a:pPr marL="0" indent="0">
              <a:buNone/>
            </a:pPr>
            <a:endParaRPr lang="pt-BR" sz="3200" b="1" dirty="0">
              <a:latin typeface="Arial" panose="020B0604020202020204" pitchFamily="34" charset="0"/>
              <a:cs typeface="Arial" panose="020B0604020202020204" pitchFamily="34" charset="0"/>
            </a:endParaRPr>
          </a:p>
          <a:p>
            <a:pPr marL="0" indent="0" algn="just">
              <a:buNone/>
            </a:pPr>
            <a:r>
              <a:rPr lang="pt-BR" sz="3200" dirty="0">
                <a:latin typeface="Arial" panose="020B0604020202020204" pitchFamily="34" charset="0"/>
                <a:cs typeface="Arial" panose="020B0604020202020204" pitchFamily="34" charset="0"/>
              </a:rPr>
              <a:t>	</a:t>
            </a:r>
            <a:r>
              <a:rPr lang="pt-BR" sz="2600" dirty="0">
                <a:latin typeface="Arial" panose="020B0604020202020204" pitchFamily="34" charset="0"/>
                <a:cs typeface="Arial" panose="020B0604020202020204" pitchFamily="34" charset="0"/>
              </a:rPr>
              <a:t>É o ato pelo qual o material encomendado é entregue ao órgão público no local previamente designado, não implicando em aceitação, transfere apenas a responsabilidade pela guarda e conservação do material, do fornecedor ao órgão recebedor</a:t>
            </a:r>
            <a:endParaRPr lang="pt-BR" sz="2600" b="1" dirty="0">
              <a:latin typeface="Arial" panose="020B0604020202020204" pitchFamily="34" charset="0"/>
              <a:cs typeface="Arial" panose="020B0604020202020204" pitchFamily="34" charset="0"/>
            </a:endParaRPr>
          </a:p>
          <a:p>
            <a:pPr marL="0" indent="0" algn="just">
              <a:buNone/>
            </a:pPr>
            <a:r>
              <a:rPr lang="pt-BR" sz="2600" b="1" dirty="0">
                <a:latin typeface="Arial" panose="020B0604020202020204" pitchFamily="34" charset="0"/>
                <a:cs typeface="Arial" panose="020B0604020202020204" pitchFamily="34" charset="0"/>
              </a:rPr>
              <a:t>	</a:t>
            </a:r>
          </a:p>
          <a:p>
            <a:pPr marL="0" indent="0">
              <a:buNone/>
            </a:pPr>
            <a:r>
              <a:rPr lang="pt-BR" sz="2600" b="1" dirty="0">
                <a:latin typeface="Arial" panose="020B0604020202020204" pitchFamily="34" charset="0"/>
                <a:cs typeface="Arial" panose="020B0604020202020204" pitchFamily="34" charset="0"/>
              </a:rPr>
              <a:t>	Pode haver a figura da Comissão de Recebimento.</a:t>
            </a:r>
          </a:p>
          <a:p>
            <a:endParaRPr lang="pt-BR" dirty="0"/>
          </a:p>
        </p:txBody>
      </p:sp>
      <p:sp>
        <p:nvSpPr>
          <p:cNvPr id="4" name="Espaço Reservado para Rodapé 3">
            <a:extLst>
              <a:ext uri="{FF2B5EF4-FFF2-40B4-BE49-F238E27FC236}">
                <a16:creationId xmlns:a16="http://schemas.microsoft.com/office/drawing/2014/main" id="{EC6F5D3B-DEBB-2B52-5E27-683AA89498F4}"/>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E5C8E18F-7810-5604-35B2-796B5AF00952}"/>
              </a:ext>
            </a:extLst>
          </p:cNvPr>
          <p:cNvSpPr>
            <a:spLocks noGrp="1"/>
          </p:cNvSpPr>
          <p:nvPr>
            <p:ph type="sldNum" sz="quarter" idx="12"/>
          </p:nvPr>
        </p:nvSpPr>
        <p:spPr/>
        <p:txBody>
          <a:bodyPr/>
          <a:lstStyle/>
          <a:p>
            <a:fld id="{F5EF8141-5781-4FD4-9552-C5D35CA5005E}" type="slidenum">
              <a:rPr lang="pt-BR" smtClean="0"/>
              <a:t>29</a:t>
            </a:fld>
            <a:endParaRPr lang="pt-BR"/>
          </a:p>
        </p:txBody>
      </p:sp>
    </p:spTree>
    <p:extLst>
      <p:ext uri="{BB962C8B-B14F-4D97-AF65-F5344CB8AC3E}">
        <p14:creationId xmlns:p14="http://schemas.microsoft.com/office/powerpoint/2010/main" val="718882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D026BC-30EF-CDAF-F595-EE59A8F4095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85DB789-F663-41BF-9D0F-69DCCD8ACCBD}"/>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2BBBCBF8-A647-264D-6D42-10B6E02215B9}"/>
              </a:ext>
            </a:extLst>
          </p:cNvPr>
          <p:cNvSpPr>
            <a:spLocks noGrp="1"/>
          </p:cNvSpPr>
          <p:nvPr>
            <p:ph idx="1"/>
          </p:nvPr>
        </p:nvSpPr>
        <p:spPr>
          <a:xfrm>
            <a:off x="772731" y="1041991"/>
            <a:ext cx="10989777" cy="5134972"/>
          </a:xfrm>
        </p:spPr>
        <p:txBody>
          <a:bodyPr>
            <a:normAutofit fontScale="85000" lnSpcReduction="20000"/>
          </a:bodyPr>
          <a:lstStyle/>
          <a:p>
            <a:pPr marL="0" indent="0">
              <a:lnSpc>
                <a:spcPct val="100000"/>
              </a:lnSpc>
              <a:spcBef>
                <a:spcPts val="100"/>
              </a:spcBef>
              <a:buNone/>
            </a:pPr>
            <a:endParaRPr lang="pt-BR" b="1" dirty="0">
              <a:latin typeface="Arial" panose="020B0604020202020204" pitchFamily="34" charset="0"/>
              <a:cs typeface="Arial" panose="020B0604020202020204" pitchFamily="34" charset="0"/>
            </a:endParaRPr>
          </a:p>
          <a:p>
            <a:pPr marL="0" indent="0" algn="l">
              <a:buNone/>
            </a:pPr>
            <a:r>
              <a:rPr lang="pt-BR" sz="3200" b="1" i="0" dirty="0">
                <a:solidFill>
                  <a:srgbClr val="242424"/>
                </a:solidFill>
                <a:effectLst/>
                <a:latin typeface="Arial" panose="020B0604020202020204" pitchFamily="34" charset="0"/>
                <a:cs typeface="Arial" panose="020B0604020202020204" pitchFamily="34" charset="0"/>
              </a:rPr>
              <a:t>     Armazenamento</a:t>
            </a:r>
            <a:r>
              <a:rPr lang="pt-BR" sz="3200" b="0" i="0" dirty="0">
                <a:solidFill>
                  <a:srgbClr val="242424"/>
                </a:solidFill>
                <a:effectLst/>
                <a:latin typeface="Arial" panose="020B0604020202020204" pitchFamily="34" charset="0"/>
                <a:cs typeface="Arial" panose="020B0604020202020204" pitchFamily="34" charset="0"/>
              </a:rPr>
              <a:t>:</a:t>
            </a:r>
          </a:p>
          <a:p>
            <a:pPr marL="0" indent="0" algn="l">
              <a:buNone/>
            </a:pPr>
            <a:endParaRPr lang="pt-BR" sz="3200" b="0" i="0" dirty="0">
              <a:solidFill>
                <a:srgbClr val="242424"/>
              </a:solidFill>
              <a:effectLst/>
              <a:latin typeface="Arial" panose="020B0604020202020204" pitchFamily="34" charset="0"/>
              <a:cs typeface="Arial" panose="020B0604020202020204" pitchFamily="34" charset="0"/>
            </a:endParaRPr>
          </a:p>
          <a:p>
            <a:pPr marL="742950" lvl="1" indent="-285750" algn="l">
              <a:spcBef>
                <a:spcPts val="750"/>
              </a:spcBef>
              <a:spcAft>
                <a:spcPts val="750"/>
              </a:spcAft>
              <a:buFont typeface="+mj-lt"/>
              <a:buAutoNum type="arabicPeriod"/>
            </a:pPr>
            <a:r>
              <a:rPr lang="pt-BR" sz="3200" b="0" i="0" dirty="0">
                <a:solidFill>
                  <a:srgbClr val="242424"/>
                </a:solidFill>
                <a:effectLst/>
                <a:latin typeface="Arial" panose="020B0604020202020204" pitchFamily="34" charset="0"/>
                <a:cs typeface="Arial" panose="020B0604020202020204" pitchFamily="34" charset="0"/>
              </a:rPr>
              <a:t> Organização dos materiais de forma a facilitar o acesso e a movimentação. Disposição do Almoxarifado. </a:t>
            </a:r>
          </a:p>
          <a:p>
            <a:pPr marL="742950" lvl="1" indent="-285750" algn="l">
              <a:spcBef>
                <a:spcPts val="750"/>
              </a:spcBef>
              <a:spcAft>
                <a:spcPts val="750"/>
              </a:spcAft>
              <a:buFont typeface="+mj-lt"/>
              <a:buAutoNum type="arabicPeriod"/>
            </a:pPr>
            <a:r>
              <a:rPr lang="pt-BR" sz="3200" b="0" i="0" dirty="0">
                <a:solidFill>
                  <a:srgbClr val="242424"/>
                </a:solidFill>
                <a:effectLst/>
                <a:latin typeface="Arial" panose="020B0604020202020204" pitchFamily="34" charset="0"/>
                <a:cs typeface="Arial" panose="020B0604020202020204" pitchFamily="34" charset="0"/>
              </a:rPr>
              <a:t> Utilização de técnicas adequadas de empilhamento e embalagem. Equipamentos etc.</a:t>
            </a:r>
          </a:p>
          <a:p>
            <a:pPr marL="742950" lvl="1" indent="-285750" algn="l">
              <a:spcBef>
                <a:spcPts val="750"/>
              </a:spcBef>
              <a:spcAft>
                <a:spcPts val="750"/>
              </a:spcAft>
              <a:buFont typeface="+mj-lt"/>
              <a:buAutoNum type="arabicPeriod"/>
            </a:pPr>
            <a:r>
              <a:rPr lang="pt-BR" sz="3200" b="0" i="0" dirty="0">
                <a:solidFill>
                  <a:srgbClr val="242424"/>
                </a:solidFill>
                <a:effectLst/>
                <a:latin typeface="Arial" panose="020B0604020202020204" pitchFamily="34" charset="0"/>
                <a:cs typeface="Arial" panose="020B0604020202020204" pitchFamily="34" charset="0"/>
              </a:rPr>
              <a:t> Controle de qualidade e condições de armazenamento.</a:t>
            </a:r>
          </a:p>
          <a:p>
            <a:pPr marL="742950" lvl="1" indent="-285750" algn="l">
              <a:spcBef>
                <a:spcPts val="750"/>
              </a:spcBef>
              <a:spcAft>
                <a:spcPts val="750"/>
              </a:spcAft>
              <a:buFont typeface="+mj-lt"/>
              <a:buAutoNum type="arabicPeriod"/>
            </a:pPr>
            <a:r>
              <a:rPr lang="pt-BR" sz="3200" b="0" i="0" dirty="0">
                <a:solidFill>
                  <a:srgbClr val="242424"/>
                </a:solidFill>
                <a:effectLst/>
                <a:latin typeface="Arial" panose="020B0604020202020204" pitchFamily="34" charset="0"/>
                <a:cs typeface="Arial" panose="020B0604020202020204" pitchFamily="34" charset="0"/>
              </a:rPr>
              <a:t> Segurança no Almoxarifado.(luz, ventilação, segurança, extintor de incêndio, câmeras de segurança, etc.)</a:t>
            </a:r>
          </a:p>
          <a:p>
            <a:pPr marL="0" indent="0">
              <a:buNone/>
            </a:pPr>
            <a:endParaRPr lang="pt-BR" sz="3200" b="1" dirty="0">
              <a:latin typeface="Arial" panose="020B0604020202020204" pitchFamily="34" charset="0"/>
              <a:cs typeface="Arial" panose="020B0604020202020204" pitchFamily="34" charset="0"/>
            </a:endParaRPr>
          </a:p>
          <a:p>
            <a:pPr marL="0" indent="0" algn="just">
              <a:buNone/>
            </a:pPr>
            <a:r>
              <a:rPr lang="pt-BR" sz="3200" dirty="0">
                <a:latin typeface="Arial" panose="020B0604020202020204" pitchFamily="34" charset="0"/>
                <a:cs typeface="Arial" panose="020B0604020202020204" pitchFamily="34" charset="0"/>
              </a:rPr>
              <a:t>		</a:t>
            </a:r>
          </a:p>
          <a:p>
            <a:pPr marL="0" indent="0">
              <a:buNone/>
            </a:pPr>
            <a:endParaRPr lang="pt-BR" dirty="0">
              <a:latin typeface="Arial" panose="020B0604020202020204" pitchFamily="34" charset="0"/>
              <a:cs typeface="Arial" panose="020B0604020202020204" pitchFamily="34" charset="0"/>
            </a:endParaRPr>
          </a:p>
          <a:p>
            <a:endParaRPr lang="pt-BR" dirty="0"/>
          </a:p>
        </p:txBody>
      </p:sp>
      <p:sp>
        <p:nvSpPr>
          <p:cNvPr id="4" name="Espaço Reservado para Rodapé 3">
            <a:extLst>
              <a:ext uri="{FF2B5EF4-FFF2-40B4-BE49-F238E27FC236}">
                <a16:creationId xmlns:a16="http://schemas.microsoft.com/office/drawing/2014/main" id="{CAEED3E5-B609-F00E-40DB-B22797BCE1E8}"/>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60B6E5A5-BC92-4C0B-E65D-83A6498E7651}"/>
              </a:ext>
            </a:extLst>
          </p:cNvPr>
          <p:cNvSpPr>
            <a:spLocks noGrp="1"/>
          </p:cNvSpPr>
          <p:nvPr>
            <p:ph type="sldNum" sz="quarter" idx="12"/>
          </p:nvPr>
        </p:nvSpPr>
        <p:spPr/>
        <p:txBody>
          <a:bodyPr/>
          <a:lstStyle/>
          <a:p>
            <a:fld id="{F5EF8141-5781-4FD4-9552-C5D35CA5005E}" type="slidenum">
              <a:rPr lang="pt-BR" smtClean="0"/>
              <a:t>30</a:t>
            </a:fld>
            <a:endParaRPr lang="pt-BR"/>
          </a:p>
        </p:txBody>
      </p:sp>
    </p:spTree>
    <p:extLst>
      <p:ext uri="{BB962C8B-B14F-4D97-AF65-F5344CB8AC3E}">
        <p14:creationId xmlns:p14="http://schemas.microsoft.com/office/powerpoint/2010/main" val="1516341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1F91C-6621-AB3D-8653-C8996E0DDDF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18FE9D7-3631-1481-4124-C5D8D86CDC7D}"/>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66A6A20D-B615-CC31-262A-79F55F6271A4}"/>
              </a:ext>
            </a:extLst>
          </p:cNvPr>
          <p:cNvSpPr>
            <a:spLocks noGrp="1"/>
          </p:cNvSpPr>
          <p:nvPr>
            <p:ph idx="1"/>
          </p:nvPr>
        </p:nvSpPr>
        <p:spPr>
          <a:xfrm>
            <a:off x="772732" y="1041991"/>
            <a:ext cx="10728102" cy="5134972"/>
          </a:xfrm>
        </p:spPr>
        <p:txBody>
          <a:bodyPr>
            <a:normAutofit/>
          </a:bodyPr>
          <a:lstStyle/>
          <a:p>
            <a:pPr algn="l">
              <a:buFont typeface="+mj-lt"/>
              <a:buAutoNum type="arabicPeriod"/>
            </a:pPr>
            <a:endParaRPr lang="pt-BR" b="1" i="0" dirty="0">
              <a:solidFill>
                <a:srgbClr val="242424"/>
              </a:solidFill>
              <a:effectLst/>
              <a:latin typeface="Segoe UI" panose="020B0502040204020203" pitchFamily="34" charset="0"/>
            </a:endParaRPr>
          </a:p>
          <a:p>
            <a:pPr algn="l">
              <a:buFont typeface="+mj-lt"/>
              <a:buAutoNum type="arabicPeriod"/>
            </a:pPr>
            <a:endParaRPr lang="pt-BR" b="1" dirty="0">
              <a:solidFill>
                <a:srgbClr val="242424"/>
              </a:solidFill>
              <a:latin typeface="Segoe UI" panose="020B0502040204020203" pitchFamily="34" charset="0"/>
            </a:endParaRPr>
          </a:p>
          <a:p>
            <a:r>
              <a:rPr lang="pt-BR" sz="2400" b="1" i="0" dirty="0">
                <a:solidFill>
                  <a:srgbClr val="242424"/>
                </a:solidFill>
                <a:effectLst/>
                <a:latin typeface="Arial" panose="020B0604020202020204" pitchFamily="34" charset="0"/>
                <a:cs typeface="Arial" panose="020B0604020202020204" pitchFamily="34" charset="0"/>
              </a:rPr>
              <a:t>   Distribuição de Materiais:</a:t>
            </a:r>
          </a:p>
          <a:p>
            <a:pPr algn="l">
              <a:buFont typeface="+mj-lt"/>
              <a:buAutoNum type="arabicPeriod"/>
            </a:pPr>
            <a:endParaRPr lang="pt-BR" sz="2400" b="1" i="0" dirty="0">
              <a:solidFill>
                <a:srgbClr val="242424"/>
              </a:solidFill>
              <a:effectLst/>
              <a:latin typeface="Arial" panose="020B0604020202020204" pitchFamily="34" charset="0"/>
              <a:cs typeface="Arial" panose="020B0604020202020204" pitchFamily="34" charset="0"/>
            </a:endParaRPr>
          </a:p>
          <a:p>
            <a:pPr marL="742950" lvl="1" indent="-285750" algn="l">
              <a:spcBef>
                <a:spcPts val="750"/>
              </a:spcBef>
              <a:spcAft>
                <a:spcPts val="750"/>
              </a:spcAft>
              <a:buFont typeface="+mj-lt"/>
              <a:buAutoNum type="arabicPeriod"/>
            </a:pPr>
            <a:r>
              <a:rPr lang="pt-BR" b="1" i="0" dirty="0">
                <a:solidFill>
                  <a:srgbClr val="242424"/>
                </a:solidFill>
                <a:effectLst/>
                <a:latin typeface="Arial" panose="020B0604020202020204" pitchFamily="34" charset="0"/>
                <a:cs typeface="Arial" panose="020B0604020202020204" pitchFamily="34" charset="0"/>
              </a:rPr>
              <a:t>  Atendimento às requisições internas de forma eficiente.</a:t>
            </a:r>
          </a:p>
          <a:p>
            <a:pPr marL="742950" lvl="1" indent="-285750" algn="l">
              <a:spcBef>
                <a:spcPts val="750"/>
              </a:spcBef>
              <a:spcAft>
                <a:spcPts val="750"/>
              </a:spcAft>
              <a:buFont typeface="+mj-lt"/>
              <a:buAutoNum type="arabicPeriod"/>
            </a:pPr>
            <a:r>
              <a:rPr lang="pt-BR" b="1" i="0" dirty="0">
                <a:solidFill>
                  <a:srgbClr val="242424"/>
                </a:solidFill>
                <a:effectLst/>
                <a:latin typeface="Arial" panose="020B0604020202020204" pitchFamily="34" charset="0"/>
                <a:cs typeface="Arial" panose="020B0604020202020204" pitchFamily="34" charset="0"/>
              </a:rPr>
              <a:t>  Planejamento do fluxo de distribuição para evitar atrasos e faltas.</a:t>
            </a:r>
          </a:p>
          <a:p>
            <a:pPr marL="742950" lvl="1" indent="-285750" algn="l">
              <a:spcBef>
                <a:spcPts val="750"/>
              </a:spcBef>
              <a:spcAft>
                <a:spcPts val="750"/>
              </a:spcAft>
              <a:buFont typeface="+mj-lt"/>
              <a:buAutoNum type="arabicPeriod"/>
            </a:pPr>
            <a:r>
              <a:rPr lang="pt-BR" b="1" i="0" dirty="0">
                <a:solidFill>
                  <a:srgbClr val="242424"/>
                </a:solidFill>
                <a:effectLst/>
                <a:latin typeface="Arial" panose="020B0604020202020204" pitchFamily="34" charset="0"/>
                <a:cs typeface="Arial" panose="020B0604020202020204" pitchFamily="34" charset="0"/>
              </a:rPr>
              <a:t>  Registro das movimentações de materiais para controle e auditoria. RMA</a:t>
            </a:r>
          </a:p>
          <a:p>
            <a:pPr marL="0" indent="0" algn="just">
              <a:buNone/>
            </a:pPr>
            <a:r>
              <a:rPr lang="pt-BR" sz="2400" b="1" dirty="0">
                <a:latin typeface="Arial" panose="020B0604020202020204" pitchFamily="34" charset="0"/>
                <a:cs typeface="Arial" panose="020B0604020202020204" pitchFamily="34" charset="0"/>
              </a:rPr>
              <a:t>		</a:t>
            </a:r>
          </a:p>
          <a:p>
            <a:pPr marL="0" indent="0">
              <a:buNone/>
            </a:pPr>
            <a:endParaRPr lang="pt-BR" dirty="0">
              <a:latin typeface="Arial" panose="020B0604020202020204" pitchFamily="34" charset="0"/>
              <a:cs typeface="Arial" panose="020B0604020202020204" pitchFamily="34" charset="0"/>
            </a:endParaRPr>
          </a:p>
          <a:p>
            <a:endParaRPr lang="pt-BR" dirty="0"/>
          </a:p>
        </p:txBody>
      </p:sp>
      <p:sp>
        <p:nvSpPr>
          <p:cNvPr id="4" name="Espaço Reservado para Rodapé 3">
            <a:extLst>
              <a:ext uri="{FF2B5EF4-FFF2-40B4-BE49-F238E27FC236}">
                <a16:creationId xmlns:a16="http://schemas.microsoft.com/office/drawing/2014/main" id="{09524A76-A764-7309-E902-A19170FD7A7A}"/>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F2886857-B6D2-C03A-9D32-BBF4FAD701D8}"/>
              </a:ext>
            </a:extLst>
          </p:cNvPr>
          <p:cNvSpPr>
            <a:spLocks noGrp="1"/>
          </p:cNvSpPr>
          <p:nvPr>
            <p:ph type="sldNum" sz="quarter" idx="12"/>
          </p:nvPr>
        </p:nvSpPr>
        <p:spPr/>
        <p:txBody>
          <a:bodyPr/>
          <a:lstStyle/>
          <a:p>
            <a:fld id="{F5EF8141-5781-4FD4-9552-C5D35CA5005E}" type="slidenum">
              <a:rPr lang="pt-BR" smtClean="0"/>
              <a:t>31</a:t>
            </a:fld>
            <a:endParaRPr lang="pt-BR"/>
          </a:p>
        </p:txBody>
      </p:sp>
    </p:spTree>
    <p:extLst>
      <p:ext uri="{BB962C8B-B14F-4D97-AF65-F5344CB8AC3E}">
        <p14:creationId xmlns:p14="http://schemas.microsoft.com/office/powerpoint/2010/main" val="24647709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303ADC-031C-ACC8-D8B1-5167D3CE5D4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F9B2502-AE08-923C-29BE-F38D18032480}"/>
              </a:ext>
            </a:extLst>
          </p:cNvPr>
          <p:cNvSpPr>
            <a:spLocks noGrp="1"/>
          </p:cNvSpPr>
          <p:nvPr>
            <p:ph type="title"/>
          </p:nvPr>
        </p:nvSpPr>
        <p:spPr>
          <a:xfrm>
            <a:off x="193183" y="688281"/>
            <a:ext cx="111606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a:extLst>
              <a:ext uri="{FF2B5EF4-FFF2-40B4-BE49-F238E27FC236}">
                <a16:creationId xmlns:a16="http://schemas.microsoft.com/office/drawing/2014/main" id="{37E1FB62-6737-58DE-E9D9-E83430CF3AFB}"/>
              </a:ext>
            </a:extLst>
          </p:cNvPr>
          <p:cNvSpPr>
            <a:spLocks noGrp="1"/>
          </p:cNvSpPr>
          <p:nvPr>
            <p:ph idx="1"/>
          </p:nvPr>
        </p:nvSpPr>
        <p:spPr>
          <a:xfrm>
            <a:off x="772732" y="1041991"/>
            <a:ext cx="10728102" cy="5134972"/>
          </a:xfrm>
        </p:spPr>
        <p:txBody>
          <a:bodyPr>
            <a:normAutofit/>
          </a:bodyPr>
          <a:lstStyle/>
          <a:p>
            <a:pPr algn="l">
              <a:buFont typeface="+mj-lt"/>
              <a:buAutoNum type="arabicPeriod"/>
            </a:pPr>
            <a:endParaRPr lang="pt-BR" b="1" i="0" dirty="0">
              <a:solidFill>
                <a:srgbClr val="242424"/>
              </a:solidFill>
              <a:effectLst/>
              <a:latin typeface="Segoe UI" panose="020B0502040204020203" pitchFamily="34" charset="0"/>
            </a:endParaRPr>
          </a:p>
          <a:p>
            <a:r>
              <a:rPr lang="pt-BR" b="1" i="0" dirty="0">
                <a:solidFill>
                  <a:srgbClr val="242424"/>
                </a:solidFill>
                <a:effectLst/>
                <a:latin typeface="Arial" panose="020B0604020202020204" pitchFamily="34" charset="0"/>
                <a:cs typeface="Arial" panose="020B0604020202020204" pitchFamily="34" charset="0"/>
              </a:rPr>
              <a:t>   </a:t>
            </a:r>
            <a:r>
              <a:rPr lang="pt-BR" b="1" dirty="0">
                <a:solidFill>
                  <a:srgbClr val="242424"/>
                </a:solidFill>
                <a:latin typeface="Arial" panose="020B0604020202020204" pitchFamily="34" charset="0"/>
                <a:cs typeface="Arial" panose="020B0604020202020204" pitchFamily="34" charset="0"/>
              </a:rPr>
              <a:t>Comissão de Desfazimento</a:t>
            </a:r>
            <a:endParaRPr lang="pt-BR" b="1" i="0" dirty="0">
              <a:solidFill>
                <a:srgbClr val="242424"/>
              </a:solidFill>
              <a:effectLst/>
              <a:latin typeface="Arial" panose="020B0604020202020204" pitchFamily="34" charset="0"/>
              <a:cs typeface="Arial" panose="020B0604020202020204" pitchFamily="34" charset="0"/>
            </a:endParaRPr>
          </a:p>
          <a:p>
            <a:pPr algn="l">
              <a:buFont typeface="+mj-lt"/>
              <a:buAutoNum type="arabicPeriod"/>
            </a:pPr>
            <a:endParaRPr lang="pt-BR" sz="2400" b="1" i="0" dirty="0">
              <a:solidFill>
                <a:srgbClr val="242424"/>
              </a:solidFill>
              <a:effectLst/>
              <a:latin typeface="Arial" panose="020B0604020202020204" pitchFamily="34" charset="0"/>
              <a:cs typeface="Arial" panose="020B0604020202020204" pitchFamily="34" charset="0"/>
            </a:endParaRPr>
          </a:p>
          <a:p>
            <a:pPr marL="742950" lvl="1" indent="-285750" algn="l">
              <a:spcBef>
                <a:spcPts val="750"/>
              </a:spcBef>
              <a:spcAft>
                <a:spcPts val="750"/>
              </a:spcAft>
              <a:buFont typeface="+mj-lt"/>
              <a:buAutoNum type="arabicPeriod"/>
            </a:pPr>
            <a:r>
              <a:rPr lang="pt-BR" b="1" i="0" dirty="0">
                <a:solidFill>
                  <a:srgbClr val="242424"/>
                </a:solidFill>
                <a:effectLst/>
                <a:latin typeface="Arial" panose="020B0604020202020204" pitchFamily="34" charset="0"/>
                <a:cs typeface="Arial" panose="020B0604020202020204" pitchFamily="34" charset="0"/>
              </a:rPr>
              <a:t>  Constituída por 3 servidores.</a:t>
            </a:r>
          </a:p>
          <a:p>
            <a:pPr marL="742950" lvl="1" indent="-285750" algn="l">
              <a:spcBef>
                <a:spcPts val="750"/>
              </a:spcBef>
              <a:spcAft>
                <a:spcPts val="750"/>
              </a:spcAft>
              <a:buFont typeface="+mj-lt"/>
              <a:buAutoNum type="arabicPeriod"/>
            </a:pPr>
            <a:r>
              <a:rPr lang="pt-BR" b="1" dirty="0">
                <a:solidFill>
                  <a:srgbClr val="242424"/>
                </a:solidFill>
                <a:latin typeface="Arial" panose="020B0604020202020204" pitchFamily="34" charset="0"/>
                <a:cs typeface="Arial" panose="020B0604020202020204" pitchFamily="34" charset="0"/>
              </a:rPr>
              <a:t>  Inservível:  ocioso, recuperável, irrecuperável ou antieconômico e     Devolução por convênio.</a:t>
            </a:r>
            <a:endParaRPr lang="pt-BR" b="1" i="0" dirty="0">
              <a:solidFill>
                <a:srgbClr val="242424"/>
              </a:solidFill>
              <a:effectLst/>
              <a:latin typeface="Arial" panose="020B0604020202020204" pitchFamily="34" charset="0"/>
              <a:cs typeface="Arial" panose="020B0604020202020204" pitchFamily="34" charset="0"/>
            </a:endParaRPr>
          </a:p>
          <a:p>
            <a:pPr marL="742950" lvl="1" indent="-285750" algn="l">
              <a:spcBef>
                <a:spcPts val="750"/>
              </a:spcBef>
              <a:spcAft>
                <a:spcPts val="750"/>
              </a:spcAft>
              <a:buFont typeface="+mj-lt"/>
              <a:buAutoNum type="arabicPeriod"/>
            </a:pPr>
            <a:r>
              <a:rPr lang="pt-BR" b="1" i="0" dirty="0">
                <a:solidFill>
                  <a:srgbClr val="242424"/>
                </a:solidFill>
                <a:effectLst/>
                <a:latin typeface="Arial" panose="020B0604020202020204" pitchFamily="34" charset="0"/>
                <a:cs typeface="Arial" panose="020B0604020202020204" pitchFamily="34" charset="0"/>
              </a:rPr>
              <a:t>  A comissão de Desfazimento vai fazer a destinação dos Bens a serem descartados.</a:t>
            </a:r>
            <a:r>
              <a:rPr lang="pt-BR" b="1" dirty="0">
                <a:latin typeface="Arial" panose="020B0604020202020204" pitchFamily="34" charset="0"/>
                <a:cs typeface="Arial" panose="020B0604020202020204" pitchFamily="34" charset="0"/>
              </a:rPr>
              <a:t>		</a:t>
            </a:r>
          </a:p>
          <a:p>
            <a:pPr marL="0" indent="0">
              <a:buNone/>
            </a:pPr>
            <a:endParaRPr lang="pt-BR" sz="2400" dirty="0">
              <a:latin typeface="Arial" panose="020B0604020202020204" pitchFamily="34" charset="0"/>
              <a:cs typeface="Arial" panose="020B0604020202020204" pitchFamily="34" charset="0"/>
            </a:endParaRPr>
          </a:p>
          <a:p>
            <a:endParaRPr lang="pt-BR" dirty="0"/>
          </a:p>
        </p:txBody>
      </p:sp>
      <p:sp>
        <p:nvSpPr>
          <p:cNvPr id="4" name="Espaço Reservado para Rodapé 3">
            <a:extLst>
              <a:ext uri="{FF2B5EF4-FFF2-40B4-BE49-F238E27FC236}">
                <a16:creationId xmlns:a16="http://schemas.microsoft.com/office/drawing/2014/main" id="{38F45215-4E64-DF0D-8914-C22A03889495}"/>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E093AF3C-30C3-BA29-27CA-DA7E832D9A22}"/>
              </a:ext>
            </a:extLst>
          </p:cNvPr>
          <p:cNvSpPr>
            <a:spLocks noGrp="1"/>
          </p:cNvSpPr>
          <p:nvPr>
            <p:ph type="sldNum" sz="quarter" idx="12"/>
          </p:nvPr>
        </p:nvSpPr>
        <p:spPr/>
        <p:txBody>
          <a:bodyPr/>
          <a:lstStyle/>
          <a:p>
            <a:fld id="{F5EF8141-5781-4FD4-9552-C5D35CA5005E}" type="slidenum">
              <a:rPr lang="pt-BR" smtClean="0"/>
              <a:t>32</a:t>
            </a:fld>
            <a:endParaRPr lang="pt-BR"/>
          </a:p>
        </p:txBody>
      </p:sp>
    </p:spTree>
    <p:extLst>
      <p:ext uri="{BB962C8B-B14F-4D97-AF65-F5344CB8AC3E}">
        <p14:creationId xmlns:p14="http://schemas.microsoft.com/office/powerpoint/2010/main" val="4265345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 y="708339"/>
            <a:ext cx="11353800" cy="528034"/>
          </a:xfrm>
        </p:spPr>
        <p:txBody>
          <a:bodyP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b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br>
            <a:r>
              <a:rPr lang="pt-BR" sz="1400" b="1" dirty="0">
                <a:solidFill>
                  <a:schemeClr val="accent2">
                    <a:lumMod val="75000"/>
                  </a:schemeClr>
                </a:solidFill>
                <a:latin typeface="Arial" panose="020B0604020202020204" pitchFamily="34" charset="0"/>
                <a:cs typeface="Arial" panose="020B0604020202020204" pitchFamily="34" charset="0"/>
              </a:rPr>
              <a:t>                           </a:t>
            </a:r>
          </a:p>
        </p:txBody>
      </p:sp>
      <p:sp>
        <p:nvSpPr>
          <p:cNvPr id="3" name="Espaço Reservado para Conteúdo 2"/>
          <p:cNvSpPr>
            <a:spLocks noGrp="1"/>
          </p:cNvSpPr>
          <p:nvPr>
            <p:ph idx="1"/>
          </p:nvPr>
        </p:nvSpPr>
        <p:spPr>
          <a:xfrm>
            <a:off x="437882" y="1236372"/>
            <a:ext cx="11009051" cy="5621627"/>
          </a:xfrm>
        </p:spPr>
        <p:txBody>
          <a:bodyPr>
            <a:normAutofit lnSpcReduction="10000"/>
          </a:bodyPr>
          <a:lstStyle/>
          <a:p>
            <a:pPr marL="0" indent="0">
              <a:buNone/>
            </a:pPr>
            <a:r>
              <a:rPr lang="pt-BR" b="1" dirty="0">
                <a:latin typeface="Arial" panose="020B0604020202020204" pitchFamily="34" charset="0"/>
                <a:cs typeface="Arial" panose="020B0604020202020204" pitchFamily="34" charset="0"/>
              </a:rPr>
              <a:t>	Responsabilizações</a:t>
            </a:r>
          </a:p>
          <a:p>
            <a:pPr algn="just" fontAlgn="base"/>
            <a:r>
              <a:rPr lang="pt-BR" dirty="0"/>
              <a:t>O Servidor Público Federal, Estadual ou Municipal que comete algum ilícito administrativo poderá responder pelo ato nas instâncias civil, penal e administrativa, conforme preceitua o art. 121 da Lei nº 8.112/90. Essas responsabilidades possuem características próprias, sofrendo gradações de acordo com as situações que podem se apresentar como condutas irregulares ou ilícitas no exercício das atividades funcionais, possibilitando a aplicação de diferentes penalidades, que variam de instância para instância.</a:t>
            </a:r>
          </a:p>
          <a:p>
            <a:pPr algn="just" fontAlgn="base"/>
            <a:r>
              <a:rPr lang="pt-BR" dirty="0"/>
              <a:t>Desta forma, o cometimento de condutas administrativas irregulares ou o descumprimento de deveres funcionais dão margem à responsabilidade administrativa, danos patrimoniais causados à Administração Pública ou a terceiros ensejam a responsabilidade civil e a prática de crimes e contravenções penais à responsabilização penal.</a:t>
            </a:r>
          </a:p>
          <a:p>
            <a:pPr marL="0" indent="0" algn="just">
              <a:buNone/>
            </a:pPr>
            <a:endParaRPr lang="pt-BR" dirty="0"/>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33</a:t>
            </a:fld>
            <a:endParaRPr lang="pt-BR"/>
          </a:p>
        </p:txBody>
      </p:sp>
    </p:spTree>
    <p:extLst>
      <p:ext uri="{BB962C8B-B14F-4D97-AF65-F5344CB8AC3E}">
        <p14:creationId xmlns:p14="http://schemas.microsoft.com/office/powerpoint/2010/main" val="1790809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 y="708339"/>
            <a:ext cx="11353800" cy="528034"/>
          </a:xfrm>
        </p:spPr>
        <p:txBody>
          <a:bodyP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b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br>
            <a:r>
              <a:rPr lang="pt-BR" sz="1400" b="1" dirty="0">
                <a:solidFill>
                  <a:schemeClr val="accent2">
                    <a:lumMod val="75000"/>
                  </a:schemeClr>
                </a:solidFill>
                <a:latin typeface="Arial" panose="020B0604020202020204" pitchFamily="34" charset="0"/>
                <a:cs typeface="Arial" panose="020B0604020202020204" pitchFamily="34" charset="0"/>
              </a:rPr>
              <a:t>                             </a:t>
            </a:r>
          </a:p>
        </p:txBody>
      </p:sp>
      <p:sp>
        <p:nvSpPr>
          <p:cNvPr id="3" name="Espaço Reservado para Conteúdo 2"/>
          <p:cNvSpPr>
            <a:spLocks noGrp="1"/>
          </p:cNvSpPr>
          <p:nvPr>
            <p:ph idx="1"/>
          </p:nvPr>
        </p:nvSpPr>
        <p:spPr>
          <a:xfrm>
            <a:off x="437882" y="1236372"/>
            <a:ext cx="11009051" cy="5621627"/>
          </a:xfrm>
        </p:spPr>
        <p:txBody>
          <a:bodyPr>
            <a:normAutofit/>
          </a:bodyPr>
          <a:lstStyle/>
          <a:p>
            <a:pPr marL="0" indent="0">
              <a:buNone/>
            </a:pPr>
            <a:r>
              <a:rPr lang="pt-BR" b="1" dirty="0">
                <a:latin typeface="Arial" panose="020B0604020202020204" pitchFamily="34" charset="0"/>
                <a:cs typeface="Arial" panose="020B0604020202020204" pitchFamily="34" charset="0"/>
              </a:rPr>
              <a:t>	Responsabilizações</a:t>
            </a:r>
          </a:p>
          <a:p>
            <a:pPr marL="0" indent="0" algn="just">
              <a:buNone/>
            </a:pPr>
            <a:endParaRPr lang="pt-BR" dirty="0"/>
          </a:p>
          <a:p>
            <a:pPr marL="0" indent="0" algn="just">
              <a:buNone/>
            </a:pPr>
            <a:r>
              <a:rPr lang="pt-BR" dirty="0"/>
              <a:t>	Levantadas através de Sindicâncias que resultam em Processo Administrativo Disciplinar.</a:t>
            </a: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34</a:t>
            </a:fld>
            <a:endParaRPr lang="pt-BR"/>
          </a:p>
        </p:txBody>
      </p:sp>
    </p:spTree>
    <p:extLst>
      <p:ext uri="{BB962C8B-B14F-4D97-AF65-F5344CB8AC3E}">
        <p14:creationId xmlns:p14="http://schemas.microsoft.com/office/powerpoint/2010/main" val="1268543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427224-C749-1CB4-7C2F-D1C45F8F4AA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52A250F-8CF1-D943-4F7F-7600F2AEB930}"/>
              </a:ext>
            </a:extLst>
          </p:cNvPr>
          <p:cNvSpPr>
            <a:spLocks noGrp="1"/>
          </p:cNvSpPr>
          <p:nvPr>
            <p:ph type="title"/>
          </p:nvPr>
        </p:nvSpPr>
        <p:spPr>
          <a:xfrm>
            <a:off x="780662" y="708339"/>
            <a:ext cx="10475473" cy="528034"/>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6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DCD07C4C-9370-7CD1-C953-27F3132A045E}"/>
              </a:ext>
            </a:extLst>
          </p:cNvPr>
          <p:cNvSpPr>
            <a:spLocks noGrp="1"/>
          </p:cNvSpPr>
          <p:nvPr>
            <p:ph idx="1"/>
          </p:nvPr>
        </p:nvSpPr>
        <p:spPr>
          <a:xfrm>
            <a:off x="565179" y="1236373"/>
            <a:ext cx="10608733" cy="4940590"/>
          </a:xfrm>
        </p:spPr>
        <p:txBody>
          <a:bodyPr>
            <a:normAutofit/>
          </a:bodyPr>
          <a:lstStyle/>
          <a:p>
            <a:pPr algn="just"/>
            <a:r>
              <a:rPr lang="pt-BR" b="1" dirty="0">
                <a:latin typeface="Arial" panose="020B0604020202020204" pitchFamily="34" charset="0"/>
                <a:cs typeface="Arial" panose="020B0604020202020204" pitchFamily="34" charset="0"/>
              </a:rPr>
              <a:t> Gestão</a:t>
            </a:r>
          </a:p>
          <a:p>
            <a:pPr algn="just"/>
            <a:endParaRPr lang="pt-BR" b="1" dirty="0">
              <a:latin typeface="Arial" panose="020B0604020202020204" pitchFamily="34" charset="0"/>
              <a:cs typeface="Arial" panose="020B0604020202020204" pitchFamily="34" charset="0"/>
            </a:endParaRPr>
          </a:p>
          <a:p>
            <a:pPr algn="just"/>
            <a:r>
              <a:rPr lang="pt-BR" sz="2400" b="0" i="0" dirty="0">
                <a:solidFill>
                  <a:srgbClr val="242424"/>
                </a:solidFill>
                <a:effectLst/>
                <a:latin typeface="Arial" panose="020B0604020202020204" pitchFamily="34" charset="0"/>
                <a:cs typeface="Arial" panose="020B0604020202020204" pitchFamily="34" charset="0"/>
              </a:rPr>
              <a:t>A gestão do Almoxarifado e do Patrimônio,  deve ser realizada de forma integrada com os setores de compras, financeiro e de controle interno, garantindo a transparência e a eficiência na administração dos bens públicos.</a:t>
            </a:r>
            <a:r>
              <a:rPr lang="pt-BR" sz="2400" dirty="0">
                <a:latin typeface="Arial" panose="020B0604020202020204" pitchFamily="34" charset="0"/>
                <a:cs typeface="Arial" panose="020B0604020202020204" pitchFamily="34" charset="0"/>
              </a:rPr>
              <a:t>  </a:t>
            </a:r>
          </a:p>
        </p:txBody>
      </p:sp>
      <p:sp>
        <p:nvSpPr>
          <p:cNvPr id="4" name="Espaço Reservado para Rodapé 3">
            <a:extLst>
              <a:ext uri="{FF2B5EF4-FFF2-40B4-BE49-F238E27FC236}">
                <a16:creationId xmlns:a16="http://schemas.microsoft.com/office/drawing/2014/main" id="{0195A70C-9204-DF78-BD52-8AE01EBB43C5}"/>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57A584F0-E178-1AC6-ED78-B3A6AD65F861}"/>
              </a:ext>
            </a:extLst>
          </p:cNvPr>
          <p:cNvSpPr>
            <a:spLocks noGrp="1"/>
          </p:cNvSpPr>
          <p:nvPr>
            <p:ph type="sldNum" sz="quarter" idx="12"/>
          </p:nvPr>
        </p:nvSpPr>
        <p:spPr/>
        <p:txBody>
          <a:bodyPr/>
          <a:lstStyle/>
          <a:p>
            <a:fld id="{F5EF8141-5781-4FD4-9552-C5D35CA5005E}" type="slidenum">
              <a:rPr lang="pt-BR" smtClean="0"/>
              <a:t>35</a:t>
            </a:fld>
            <a:endParaRPr lang="pt-BR"/>
          </a:p>
        </p:txBody>
      </p:sp>
    </p:spTree>
    <p:extLst>
      <p:ext uri="{BB962C8B-B14F-4D97-AF65-F5344CB8AC3E}">
        <p14:creationId xmlns:p14="http://schemas.microsoft.com/office/powerpoint/2010/main" val="840584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91FFAA9-BDDF-8836-55BF-75427B1D8F0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906A1D6-9C7A-9892-C000-C3C045A24B8D}"/>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3E051B93-D4A3-24C9-D4CD-58CF957D91CF}"/>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78CD6317-E00E-87AA-864A-9F25FDAD78CF}"/>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6185D6DA-9C8E-9983-380E-003052BF7F9D}"/>
              </a:ext>
            </a:extLst>
          </p:cNvPr>
          <p:cNvSpPr>
            <a:spLocks noGrp="1"/>
          </p:cNvSpPr>
          <p:nvPr>
            <p:ph type="sldNum" sz="quarter" idx="12"/>
          </p:nvPr>
        </p:nvSpPr>
        <p:spPr/>
        <p:txBody>
          <a:bodyPr/>
          <a:lstStyle/>
          <a:p>
            <a:fld id="{F5EF8141-5781-4FD4-9552-C5D35CA5005E}" type="slidenum">
              <a:rPr lang="pt-BR" smtClean="0"/>
              <a:t>36</a:t>
            </a:fld>
            <a:endParaRPr lang="pt-BR"/>
          </a:p>
        </p:txBody>
      </p:sp>
      <p:sp>
        <p:nvSpPr>
          <p:cNvPr id="6" name="Espaço Reservado para Conteúdo 2">
            <a:extLst>
              <a:ext uri="{FF2B5EF4-FFF2-40B4-BE49-F238E27FC236}">
                <a16:creationId xmlns:a16="http://schemas.microsoft.com/office/drawing/2014/main" id="{0E03B444-C988-3818-C442-0F705E549067}"/>
              </a:ext>
            </a:extLst>
          </p:cNvPr>
          <p:cNvSpPr txBox="1">
            <a:spLocks/>
          </p:cNvSpPr>
          <p:nvPr/>
        </p:nvSpPr>
        <p:spPr>
          <a:xfrm>
            <a:off x="780662" y="1236373"/>
            <a:ext cx="10573137" cy="4940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pt-BR" dirty="0">
                <a:latin typeface="Arial" panose="020B0604020202020204" pitchFamily="34" charset="0"/>
                <a:cs typeface="Arial" panose="020B0604020202020204" pitchFamily="34" charset="0"/>
              </a:rPr>
              <a:t>            </a:t>
            </a:r>
          </a:p>
          <a:p>
            <a:pPr marL="0" indent="0" algn="just">
              <a:buFont typeface="Arial" panose="020B0604020202020204" pitchFamily="34" charset="0"/>
              <a:buNone/>
            </a:pPr>
            <a:endParaRPr lang="pt-BR" dirty="0">
              <a:latin typeface="Arial" panose="020B0604020202020204" pitchFamily="34" charset="0"/>
              <a:cs typeface="Arial" panose="020B0604020202020204" pitchFamily="34" charset="0"/>
            </a:endParaRPr>
          </a:p>
          <a:p>
            <a:pPr marL="0" indent="0" algn="ctr">
              <a:buFont typeface="Arial" panose="020B0604020202020204" pitchFamily="34" charset="0"/>
              <a:buNone/>
            </a:pPr>
            <a:r>
              <a:rPr lang="pt-BR" dirty="0">
                <a:latin typeface="Arial" panose="020B0604020202020204" pitchFamily="34" charset="0"/>
                <a:cs typeface="Arial" panose="020B0604020202020204" pitchFamily="34" charset="0"/>
              </a:rPr>
              <a:t>	  </a:t>
            </a:r>
            <a:r>
              <a:rPr lang="pt-BR" dirty="0">
                <a:highlight>
                  <a:srgbClr val="FFFF00"/>
                </a:highlight>
                <a:latin typeface="Arial" panose="020B0604020202020204" pitchFamily="34" charset="0"/>
                <a:cs typeface="Arial" panose="020B0604020202020204" pitchFamily="34" charset="0"/>
              </a:rPr>
              <a:t>DESINCORPORAÇÃO              </a:t>
            </a:r>
          </a:p>
          <a:p>
            <a:pPr marL="0" indent="0" algn="ctr">
              <a:buFont typeface="Arial" panose="020B0604020202020204" pitchFamily="34" charset="0"/>
              <a:buNone/>
            </a:pPr>
            <a:endParaRPr lang="pt-BR" dirty="0">
              <a:highlight>
                <a:srgbClr val="FFFF00"/>
              </a:highlight>
              <a:latin typeface="Arial" panose="020B0604020202020204" pitchFamily="34" charset="0"/>
              <a:cs typeface="Arial" panose="020B0604020202020204" pitchFamily="34" charset="0"/>
            </a:endParaRPr>
          </a:p>
          <a:p>
            <a:pPr algn="ctr"/>
            <a:endParaRPr lang="pt-BR" dirty="0"/>
          </a:p>
          <a:p>
            <a:pPr marL="0" indent="0" algn="just">
              <a:buFont typeface="Arial" panose="020B0604020202020204" pitchFamily="34" charset="0"/>
              <a:buNone/>
            </a:pPr>
            <a:r>
              <a:rPr lang="pt-BR"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030549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03450E3-0A93-402D-2021-28035E07F1C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1546D06-8D36-F771-3FF5-9D57D7622408}"/>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FD4FF549-E3C2-10AB-1651-CE4FB2C645C8}"/>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9165111A-0AF3-B36C-B9C7-5A2E3F0475E0}"/>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0D245704-05BA-04A1-9651-3DACE4D6BFD7}"/>
              </a:ext>
            </a:extLst>
          </p:cNvPr>
          <p:cNvSpPr>
            <a:spLocks noGrp="1"/>
          </p:cNvSpPr>
          <p:nvPr>
            <p:ph type="sldNum" sz="quarter" idx="12"/>
          </p:nvPr>
        </p:nvSpPr>
        <p:spPr/>
        <p:txBody>
          <a:bodyPr/>
          <a:lstStyle/>
          <a:p>
            <a:fld id="{F5EF8141-5781-4FD4-9552-C5D35CA5005E}" type="slidenum">
              <a:rPr lang="pt-BR" smtClean="0"/>
              <a:t>37</a:t>
            </a:fld>
            <a:endParaRPr lang="pt-BR"/>
          </a:p>
        </p:txBody>
      </p:sp>
      <p:sp>
        <p:nvSpPr>
          <p:cNvPr id="6" name="Espaço Reservado para Conteúdo 2">
            <a:extLst>
              <a:ext uri="{FF2B5EF4-FFF2-40B4-BE49-F238E27FC236}">
                <a16:creationId xmlns:a16="http://schemas.microsoft.com/office/drawing/2014/main" id="{2683D77D-A7C6-1856-10F3-CF1919B0B1ED}"/>
              </a:ext>
            </a:extLst>
          </p:cNvPr>
          <p:cNvSpPr txBox="1">
            <a:spLocks/>
          </p:cNvSpPr>
          <p:nvPr/>
        </p:nvSpPr>
        <p:spPr>
          <a:xfrm>
            <a:off x="780662" y="1236373"/>
            <a:ext cx="10573137" cy="4940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pt-BR" dirty="0">
                <a:latin typeface="Arial" panose="020B0604020202020204" pitchFamily="34" charset="0"/>
                <a:cs typeface="Arial" panose="020B0604020202020204" pitchFamily="34" charset="0"/>
              </a:rPr>
              <a:t>                            </a:t>
            </a:r>
          </a:p>
          <a:p>
            <a:pPr marL="0" indent="0" algn="just">
              <a:buFont typeface="Arial" panose="020B0604020202020204" pitchFamily="34" charset="0"/>
              <a:buNone/>
            </a:pPr>
            <a:endParaRPr lang="pt-BR" dirty="0">
              <a:latin typeface="Arial" panose="020B0604020202020204" pitchFamily="34" charset="0"/>
              <a:cs typeface="Arial" panose="020B0604020202020204" pitchFamily="34" charset="0"/>
            </a:endParaRPr>
          </a:p>
          <a:p>
            <a:pPr algn="just"/>
            <a:r>
              <a:rPr lang="pt-BR" dirty="0">
                <a:latin typeface="Arial" panose="020B0604020202020204" pitchFamily="34" charset="0"/>
                <a:cs typeface="Arial" panose="020B0604020202020204" pitchFamily="34" charset="0"/>
              </a:rPr>
              <a:t>		</a:t>
            </a:r>
            <a:r>
              <a:rPr lang="pt-BR" b="1" dirty="0" err="1">
                <a:latin typeface="Arial" panose="020B0604020202020204" pitchFamily="34" charset="0"/>
                <a:cs typeface="Arial" panose="020B0604020202020204" pitchFamily="34" charset="0"/>
              </a:rPr>
              <a:t>Alxarif</a:t>
            </a:r>
            <a:r>
              <a:rPr lang="pt-BR" dirty="0">
                <a:latin typeface="Arial" panose="020B0604020202020204" pitchFamily="34" charset="0"/>
                <a:cs typeface="Arial" panose="020B0604020202020204" pitchFamily="34" charset="0"/>
              </a:rPr>
              <a:t> – Árabe - a pessoa de confiança do Sultão, responsável pela guarda dos bens do seu senhor. (almoxarife e almoxarifado).</a:t>
            </a:r>
          </a:p>
          <a:p>
            <a:pPr algn="just"/>
            <a:endParaRPr lang="pt-BR" dirty="0"/>
          </a:p>
          <a:p>
            <a:pPr algn="just"/>
            <a:r>
              <a:rPr lang="pt-BR" dirty="0"/>
              <a:t>							 (Viana, 2000)</a:t>
            </a:r>
          </a:p>
          <a:p>
            <a:pPr algn="just"/>
            <a:endParaRPr lang="pt-BR" dirty="0"/>
          </a:p>
          <a:p>
            <a:pPr marL="0" indent="0" algn="just">
              <a:buFont typeface="Arial" panose="020B0604020202020204" pitchFamily="34" charset="0"/>
              <a:buNone/>
            </a:pPr>
            <a:r>
              <a:rPr lang="pt-BR"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7473556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C00CF55-78B6-7A5D-B71B-9A1DC6FD480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BE7C25C-09F8-5648-68A1-5EBD346C6DAC}"/>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DCD128E2-CEC7-1A3C-257F-FBA66428A42C}"/>
              </a:ext>
            </a:extLst>
          </p:cNvPr>
          <p:cNvSpPr>
            <a:spLocks noGrp="1"/>
          </p:cNvSpPr>
          <p:nvPr>
            <p:ph idx="1"/>
          </p:nvPr>
        </p:nvSpPr>
        <p:spPr>
          <a:xfrm>
            <a:off x="838200" y="1236373"/>
            <a:ext cx="10608733" cy="4940590"/>
          </a:xfrm>
        </p:spPr>
        <p:txBody>
          <a:bodyPr/>
          <a:lstStyle/>
          <a:p>
            <a:r>
              <a:rPr lang="pt-BR" b="1" dirty="0">
                <a:latin typeface="Arial" panose="020B0604020202020204" pitchFamily="34" charset="0"/>
                <a:cs typeface="Arial" panose="020B0604020202020204" pitchFamily="34" charset="0"/>
              </a:rPr>
              <a:t>Material de Consumo  (almoxarifado)</a:t>
            </a:r>
          </a:p>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dirty="0">
                <a:latin typeface="Arial" panose="020B0604020202020204" pitchFamily="34" charset="0"/>
                <a:cs typeface="Arial" panose="020B0604020202020204" pitchFamily="34" charset="0"/>
              </a:rPr>
              <a:t>	É aquele que, em razão de seu uso corrente e de definição da Lei nº 4.320/64, perde normalmente sua identidade física e/ou tem sua utilização limitada em dois anos.</a:t>
            </a:r>
          </a:p>
        </p:txBody>
      </p:sp>
      <p:sp>
        <p:nvSpPr>
          <p:cNvPr id="4" name="Espaço Reservado para Rodapé 3">
            <a:extLst>
              <a:ext uri="{FF2B5EF4-FFF2-40B4-BE49-F238E27FC236}">
                <a16:creationId xmlns:a16="http://schemas.microsoft.com/office/drawing/2014/main" id="{4772048E-B658-7075-B118-2979DD231AF7}"/>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ACFD4CB3-91F5-2AB6-F36E-51BD72CE0879}"/>
              </a:ext>
            </a:extLst>
          </p:cNvPr>
          <p:cNvSpPr>
            <a:spLocks noGrp="1"/>
          </p:cNvSpPr>
          <p:nvPr>
            <p:ph type="sldNum" sz="quarter" idx="12"/>
          </p:nvPr>
        </p:nvSpPr>
        <p:spPr/>
        <p:txBody>
          <a:bodyPr/>
          <a:lstStyle/>
          <a:p>
            <a:fld id="{F5EF8141-5781-4FD4-9552-C5D35CA5005E}" type="slidenum">
              <a:rPr lang="pt-BR" smtClean="0"/>
              <a:t>38</a:t>
            </a:fld>
            <a:endParaRPr lang="pt-BR"/>
          </a:p>
        </p:txBody>
      </p:sp>
    </p:spTree>
    <p:extLst>
      <p:ext uri="{BB962C8B-B14F-4D97-AF65-F5344CB8AC3E}">
        <p14:creationId xmlns:p14="http://schemas.microsoft.com/office/powerpoint/2010/main" val="38631266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8200" y="1236373"/>
            <a:ext cx="10608733" cy="4940590"/>
          </a:xfrm>
        </p:spPr>
        <p:txBody>
          <a:bodyPr/>
          <a:lstStyle/>
          <a:p>
            <a:r>
              <a:rPr lang="pt-BR" b="1" dirty="0">
                <a:latin typeface="Arial" panose="020B0604020202020204" pitchFamily="34" charset="0"/>
                <a:cs typeface="Arial" panose="020B0604020202020204" pitchFamily="34" charset="0"/>
              </a:rPr>
              <a:t>Material Permanente (Patrimônio)</a:t>
            </a:r>
          </a:p>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dirty="0">
                <a:latin typeface="Arial" panose="020B0604020202020204" pitchFamily="34" charset="0"/>
                <a:cs typeface="Arial" panose="020B0604020202020204" pitchFamily="34" charset="0"/>
              </a:rPr>
              <a:t>	É aquele que, em razão de seu uso corrente não perde a sua identidade física, mesmo quando incorporado a outro bem e/ou tem uma durabilidade superior a dois anos.</a:t>
            </a:r>
          </a:p>
        </p:txBody>
      </p:sp>
      <p:sp>
        <p:nvSpPr>
          <p:cNvPr id="4" name="Espaço Reservado para Rodapé 3"/>
          <p:cNvSpPr>
            <a:spLocks noGrp="1"/>
          </p:cNvSpPr>
          <p:nvPr>
            <p:ph type="ftr" sz="quarter" idx="11"/>
          </p:nvPr>
        </p:nvSpPr>
        <p:spPr/>
        <p:txBody>
          <a:bodyPr/>
          <a:lstStyle/>
          <a:p>
            <a:r>
              <a:rPr lang="pt-BR" dirty="0"/>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39</a:t>
            </a:fld>
            <a:endParaRPr lang="pt-BR"/>
          </a:p>
        </p:txBody>
      </p:sp>
    </p:spTree>
    <p:extLst>
      <p:ext uri="{BB962C8B-B14F-4D97-AF65-F5344CB8AC3E}">
        <p14:creationId xmlns:p14="http://schemas.microsoft.com/office/powerpoint/2010/main" val="1440133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A27886E-71C7-08B6-98FA-18D63026C37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74F04D1-4780-675A-0F8D-134EB4C138B5}"/>
              </a:ext>
            </a:extLst>
          </p:cNvPr>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3119D597-39A1-5417-0A19-63FAF5FD8B13}"/>
              </a:ext>
            </a:extLst>
          </p:cNvPr>
          <p:cNvSpPr>
            <a:spLocks noGrp="1"/>
          </p:cNvSpPr>
          <p:nvPr>
            <p:ph idx="1"/>
          </p:nvPr>
        </p:nvSpPr>
        <p:spPr>
          <a:xfrm>
            <a:off x="838200" y="1236373"/>
            <a:ext cx="10608733" cy="4940590"/>
          </a:xfrm>
        </p:spPr>
        <p:txBody>
          <a:bodyPr/>
          <a:lstStyle/>
          <a:p>
            <a:r>
              <a:rPr lang="pt-BR" b="1" dirty="0">
                <a:latin typeface="Arial" panose="020B0604020202020204" pitchFamily="34" charset="0"/>
                <a:cs typeface="Arial" panose="020B0604020202020204" pitchFamily="34" charset="0"/>
              </a:rPr>
              <a:t>Material Permanente (Patrimônio)</a:t>
            </a:r>
          </a:p>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dirty="0">
                <a:latin typeface="Arial" panose="020B0604020202020204" pitchFamily="34" charset="0"/>
                <a:cs typeface="Arial" panose="020B0604020202020204" pitchFamily="34" charset="0"/>
              </a:rPr>
              <a:t>	Bens Móveis</a:t>
            </a:r>
          </a:p>
          <a:p>
            <a:pPr marL="0" indent="0" algn="just">
              <a:buNone/>
            </a:pPr>
            <a:r>
              <a:rPr lang="pt-BR" dirty="0">
                <a:latin typeface="Arial" panose="020B0604020202020204" pitchFamily="34" charset="0"/>
                <a:cs typeface="Arial" panose="020B0604020202020204" pitchFamily="34" charset="0"/>
              </a:rPr>
              <a:t>	Bens Imóveis</a:t>
            </a:r>
          </a:p>
          <a:p>
            <a:pPr marL="0" indent="0" algn="just">
              <a:buNone/>
            </a:pPr>
            <a:r>
              <a:rPr lang="pt-BR" dirty="0">
                <a:latin typeface="Arial" panose="020B0604020202020204" pitchFamily="34" charset="0"/>
                <a:cs typeface="Arial" panose="020B0604020202020204" pitchFamily="34" charset="0"/>
              </a:rPr>
              <a:t>	Bens Intangíveis</a:t>
            </a:r>
          </a:p>
        </p:txBody>
      </p:sp>
      <p:sp>
        <p:nvSpPr>
          <p:cNvPr id="4" name="Espaço Reservado para Rodapé 3">
            <a:extLst>
              <a:ext uri="{FF2B5EF4-FFF2-40B4-BE49-F238E27FC236}">
                <a16:creationId xmlns:a16="http://schemas.microsoft.com/office/drawing/2014/main" id="{CEE3B1FE-1BD7-2CA6-6EEF-6F9DBD3E8C00}"/>
              </a:ext>
            </a:extLst>
          </p:cNvPr>
          <p:cNvSpPr>
            <a:spLocks noGrp="1"/>
          </p:cNvSpPr>
          <p:nvPr>
            <p:ph type="ftr" sz="quarter" idx="11"/>
          </p:nvPr>
        </p:nvSpPr>
        <p:spPr/>
        <p:txBody>
          <a:bodyPr/>
          <a:lstStyle/>
          <a:p>
            <a:r>
              <a:rPr lang="pt-BR" dirty="0"/>
              <a:t>UNYPÚBLICA UNYFLEX</a:t>
            </a:r>
          </a:p>
        </p:txBody>
      </p:sp>
      <p:sp>
        <p:nvSpPr>
          <p:cNvPr id="5" name="Espaço Reservado para Número de Slide 4">
            <a:extLst>
              <a:ext uri="{FF2B5EF4-FFF2-40B4-BE49-F238E27FC236}">
                <a16:creationId xmlns:a16="http://schemas.microsoft.com/office/drawing/2014/main" id="{9801ADF1-469F-B841-C3F4-3F880F143885}"/>
              </a:ext>
            </a:extLst>
          </p:cNvPr>
          <p:cNvSpPr>
            <a:spLocks noGrp="1"/>
          </p:cNvSpPr>
          <p:nvPr>
            <p:ph type="sldNum" sz="quarter" idx="12"/>
          </p:nvPr>
        </p:nvSpPr>
        <p:spPr/>
        <p:txBody>
          <a:bodyPr/>
          <a:lstStyle/>
          <a:p>
            <a:fld id="{F5EF8141-5781-4FD4-9552-C5D35CA5005E}" type="slidenum">
              <a:rPr lang="pt-BR" smtClean="0"/>
              <a:t>40</a:t>
            </a:fld>
            <a:endParaRPr lang="pt-BR"/>
          </a:p>
        </p:txBody>
      </p:sp>
    </p:spTree>
    <p:extLst>
      <p:ext uri="{BB962C8B-B14F-4D97-AF65-F5344CB8AC3E}">
        <p14:creationId xmlns:p14="http://schemas.microsoft.com/office/powerpoint/2010/main" val="35324887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678DA12-363F-498B-BC2B-A051464633D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29F9E14-D176-0864-E655-B7096A2807F7}"/>
              </a:ext>
            </a:extLst>
          </p:cNvPr>
          <p:cNvSpPr>
            <a:spLocks noGrp="1"/>
          </p:cNvSpPr>
          <p:nvPr>
            <p:ph type="title"/>
          </p:nvPr>
        </p:nvSpPr>
        <p:spPr>
          <a:xfrm>
            <a:off x="6359236" y="708339"/>
            <a:ext cx="5030160" cy="303043"/>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B7BD383E-7CE8-212C-D003-628C40BCAE2F}"/>
              </a:ext>
            </a:extLst>
          </p:cNvPr>
          <p:cNvSpPr>
            <a:spLocks noGrp="1"/>
          </p:cNvSpPr>
          <p:nvPr>
            <p:ph idx="1"/>
          </p:nvPr>
        </p:nvSpPr>
        <p:spPr>
          <a:xfrm>
            <a:off x="249382" y="708339"/>
            <a:ext cx="11637818" cy="6149661"/>
          </a:xfrm>
        </p:spPr>
        <p:txBody>
          <a:bodyPr>
            <a:normAutofit fontScale="40000" lnSpcReduction="20000"/>
          </a:bodyPr>
          <a:lstStyle/>
          <a:p>
            <a:pPr marL="0" indent="0">
              <a:lnSpc>
                <a:spcPct val="100000"/>
              </a:lnSpc>
              <a:spcBef>
                <a:spcPts val="0"/>
              </a:spcBef>
              <a:buNone/>
            </a:pPr>
            <a:r>
              <a:rPr lang="pt-BR" sz="4500" b="1" dirty="0">
                <a:latin typeface="Arial" panose="020B0604020202020204" pitchFamily="34" charset="0"/>
                <a:cs typeface="Arial" panose="020B0604020202020204" pitchFamily="34" charset="0"/>
              </a:rPr>
              <a:t>  DESINCORPORAÇÃO.</a:t>
            </a:r>
          </a:p>
          <a:p>
            <a:pPr marL="0" indent="0">
              <a:lnSpc>
                <a:spcPct val="100000"/>
              </a:lnSpc>
              <a:spcBef>
                <a:spcPts val="0"/>
              </a:spcBef>
              <a:buNone/>
            </a:pPr>
            <a:r>
              <a:rPr lang="pt-BR" sz="2900" b="1" dirty="0">
                <a:latin typeface="Arial" panose="020B0604020202020204" pitchFamily="34" charset="0"/>
                <a:cs typeface="Arial" panose="020B0604020202020204" pitchFamily="34" charset="0"/>
              </a:rPr>
              <a:t>	</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1 – Requisições Internas</a:t>
            </a:r>
            <a:r>
              <a:rPr lang="pt-BR" sz="3200" b="1" dirty="0">
                <a:latin typeface="Arial" panose="020B0604020202020204" pitchFamily="34" charset="0"/>
                <a:cs typeface="Arial" panose="020B0604020202020204" pitchFamily="34" charset="0"/>
              </a:rPr>
              <a:t> </a:t>
            </a:r>
          </a:p>
          <a:p>
            <a:pPr marL="0" indent="0">
              <a:lnSpc>
                <a:spcPct val="100000"/>
              </a:lnSpc>
              <a:spcBef>
                <a:spcPts val="0"/>
              </a:spcBef>
              <a:buNone/>
            </a:pPr>
            <a:r>
              <a:rPr lang="pt-BR" sz="2900" b="1" dirty="0">
                <a:latin typeface="Arial" panose="020B0604020202020204" pitchFamily="34" charset="0"/>
                <a:cs typeface="Arial" panose="020B0604020202020204" pitchFamily="34" charset="0"/>
              </a:rPr>
              <a:t>	</a:t>
            </a:r>
            <a:r>
              <a:rPr lang="pt-BR" sz="4500" b="1" dirty="0">
                <a:latin typeface="Arial" panose="020B0604020202020204" pitchFamily="34" charset="0"/>
                <a:cs typeface="Arial" panose="020B0604020202020204" pitchFamily="34" charset="0"/>
              </a:rPr>
              <a:t>2 – Perdas - Através de Comissão Especifica para levantamento das informações.</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3 – Alienação Venda</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4 – Doações – Art. 15 Decreto 99.658/90</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5 – Transferências</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6 – Cessão</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7 – Permuta</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8 – </a:t>
            </a:r>
            <a:r>
              <a:rPr lang="pt-BR" sz="4500" b="1" dirty="0" err="1">
                <a:latin typeface="Arial" panose="020B0604020202020204" pitchFamily="34" charset="0"/>
                <a:cs typeface="Arial" panose="020B0604020202020204" pitchFamily="34" charset="0"/>
              </a:rPr>
              <a:t>Inservibilidade</a:t>
            </a:r>
            <a:r>
              <a:rPr lang="pt-BR" sz="4500" b="1" dirty="0">
                <a:latin typeface="Arial" panose="020B0604020202020204" pitchFamily="34" charset="0"/>
                <a:cs typeface="Arial" panose="020B0604020202020204" pitchFamily="34" charset="0"/>
              </a:rPr>
              <a:t> - Ocioso – Perfeitas condições de uso e não sendo aproveitado</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 Recuperável – Quando a recuperação no máximo 50% do valor 					                           de mercado.</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 Irrecuperável - quando não mais pode ser utilizado.</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 Antieconômico – quando a manutenção for onerosa ou rendimento                  				                      precário	</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 Devolução por convênios</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9 – Canibalização.</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10 – Arredondamento</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11 – Indenização</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12 – Sobras no Estoque</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13 – Faltas no Estoque</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14 – Ordem de Produção</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15 – Devolução ao Fornecedor</a:t>
            </a:r>
          </a:p>
          <a:p>
            <a:pPr marL="0" indent="0">
              <a:lnSpc>
                <a:spcPct val="100000"/>
              </a:lnSpc>
              <a:spcBef>
                <a:spcPts val="0"/>
              </a:spcBef>
              <a:buNone/>
            </a:pPr>
            <a:r>
              <a:rPr lang="pt-BR" sz="4500" b="1" dirty="0">
                <a:latin typeface="Arial" panose="020B0604020202020204" pitchFamily="34" charset="0"/>
                <a:cs typeface="Arial" panose="020B0604020202020204" pitchFamily="34" charset="0"/>
              </a:rPr>
              <a:t>             16 - Saídas do Almoxarifado para pesquisa</a:t>
            </a:r>
            <a:endParaRPr lang="pt-BR" sz="4500" dirty="0">
              <a:latin typeface="Arial" panose="020B0604020202020204" pitchFamily="34" charset="0"/>
              <a:cs typeface="Arial" panose="020B0604020202020204" pitchFamily="34" charset="0"/>
            </a:endParaRPr>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96945F73-4793-E448-66D2-9003E7D9AA34}"/>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7F89BA6D-676C-A516-EBE6-4BD588D48B22}"/>
              </a:ext>
            </a:extLst>
          </p:cNvPr>
          <p:cNvSpPr>
            <a:spLocks noGrp="1"/>
          </p:cNvSpPr>
          <p:nvPr>
            <p:ph type="sldNum" sz="quarter" idx="12"/>
          </p:nvPr>
        </p:nvSpPr>
        <p:spPr/>
        <p:txBody>
          <a:bodyPr/>
          <a:lstStyle/>
          <a:p>
            <a:fld id="{F5EF8141-5781-4FD4-9552-C5D35CA5005E}" type="slidenum">
              <a:rPr lang="pt-BR" smtClean="0"/>
              <a:t>41</a:t>
            </a:fld>
            <a:endParaRPr lang="pt-BR"/>
          </a:p>
        </p:txBody>
      </p:sp>
    </p:spTree>
    <p:extLst>
      <p:ext uri="{BB962C8B-B14F-4D97-AF65-F5344CB8AC3E}">
        <p14:creationId xmlns:p14="http://schemas.microsoft.com/office/powerpoint/2010/main" val="40724864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885709" y="708339"/>
            <a:ext cx="4975733" cy="348647"/>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 </a:t>
            </a: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34096" y="1236373"/>
            <a:ext cx="10779617" cy="4940590"/>
          </a:xfrm>
        </p:spPr>
        <p:txBody>
          <a:bodyPr>
            <a:normAutofit/>
          </a:bodyPr>
          <a:lstStyle/>
          <a:p>
            <a:pPr marL="0" indent="0">
              <a:buNone/>
            </a:pPr>
            <a:r>
              <a:rPr lang="pt-BR" sz="2400" b="1" dirty="0">
                <a:latin typeface="Arial" panose="020B0604020202020204" pitchFamily="34" charset="0"/>
                <a:cs typeface="Arial" panose="020B0604020202020204" pitchFamily="34" charset="0"/>
              </a:rPr>
              <a:t>         </a:t>
            </a:r>
            <a:r>
              <a:rPr lang="pt-BR" sz="2000" b="1" dirty="0">
                <a:latin typeface="Arial" panose="020B0604020202020204" pitchFamily="34" charset="0"/>
                <a:cs typeface="Arial" panose="020B0604020202020204" pitchFamily="34" charset="0"/>
              </a:rPr>
              <a:t>DESINCORPORAÇÃO                      Descarga de Material de consumo</a:t>
            </a:r>
          </a:p>
          <a:p>
            <a:pPr marL="0" indent="0" algn="just">
              <a:buNone/>
            </a:pPr>
            <a:endParaRPr lang="pt-BR" sz="2000" dirty="0">
              <a:latin typeface="Arial" panose="020B0604020202020204" pitchFamily="34" charset="0"/>
              <a:cs typeface="Arial" panose="020B0604020202020204" pitchFamily="34" charset="0"/>
            </a:endParaRPr>
          </a:p>
          <a:p>
            <a:pPr marL="0" indent="0" algn="just">
              <a:buNone/>
            </a:pPr>
            <a:r>
              <a:rPr lang="pt-BR" dirty="0">
                <a:latin typeface="Arial" panose="020B0604020202020204" pitchFamily="34" charset="0"/>
                <a:cs typeface="Arial" panose="020B0604020202020204" pitchFamily="34" charset="0"/>
              </a:rPr>
              <a:t>	</a:t>
            </a:r>
            <a:r>
              <a:rPr lang="pt-BR" sz="2000" b="1" dirty="0">
                <a:latin typeface="Arial" panose="020B0604020202020204" pitchFamily="34" charset="0"/>
                <a:cs typeface="Arial" panose="020B0604020202020204" pitchFamily="34" charset="0"/>
              </a:rPr>
              <a:t>1- REQUISIÇÕES INTERNAS </a:t>
            </a:r>
            <a:r>
              <a:rPr lang="pt-BR" sz="2000" dirty="0">
                <a:latin typeface="Arial" panose="020B0604020202020204" pitchFamily="34" charset="0"/>
                <a:cs typeface="Arial" panose="020B0604020202020204" pitchFamily="34" charset="0"/>
              </a:rPr>
              <a:t>- Pelo atendimento às requisições internas;</a:t>
            </a:r>
          </a:p>
          <a:p>
            <a:pPr marL="0" indent="0" algn="just">
              <a:buNone/>
            </a:pPr>
            <a:endParaRPr lang="pt-BR" sz="2000" dirty="0">
              <a:latin typeface="Arial" panose="020B0604020202020204" pitchFamily="34" charset="0"/>
              <a:cs typeface="Arial" panose="020B0604020202020204" pitchFamily="34" charset="0"/>
            </a:endParaRPr>
          </a:p>
          <a:p>
            <a:pPr marL="0" indent="0" algn="just">
              <a:buNone/>
            </a:pPr>
            <a:r>
              <a:rPr lang="pt-BR" sz="2000" dirty="0">
                <a:latin typeface="Arial" panose="020B0604020202020204" pitchFamily="34" charset="0"/>
                <a:cs typeface="Arial" panose="020B0604020202020204" pitchFamily="34" charset="0"/>
              </a:rPr>
              <a:t>	</a:t>
            </a:r>
            <a:r>
              <a:rPr lang="pt-BR" sz="2000" b="1" dirty="0">
                <a:latin typeface="Arial" panose="020B0604020202020204" pitchFamily="34" charset="0"/>
                <a:cs typeface="Arial" panose="020B0604020202020204" pitchFamily="34" charset="0"/>
              </a:rPr>
              <a:t>2- PERDAS </a:t>
            </a:r>
            <a:r>
              <a:rPr lang="pt-BR" sz="2000" dirty="0">
                <a:latin typeface="Arial" panose="020B0604020202020204" pitchFamily="34" charset="0"/>
                <a:cs typeface="Arial" panose="020B0604020202020204" pitchFamily="34" charset="0"/>
              </a:rPr>
              <a:t>- Pelas perdas em geral (perda de validade, furto, enchentes, incêndios, quebra de vidraria, danificação por ácidos e por animais, evaporação de combustíveis ou outro tipo de material congênere, inutilização, abandono, desmoronamento, alagamento, etc.)</a:t>
            </a:r>
          </a:p>
          <a:p>
            <a:pPr marL="0" indent="0" algn="just">
              <a:buNone/>
            </a:pPr>
            <a:r>
              <a:rPr lang="pt-BR" sz="2000" dirty="0">
                <a:latin typeface="Arial" panose="020B0604020202020204" pitchFamily="34" charset="0"/>
                <a:cs typeface="Arial" panose="020B0604020202020204" pitchFamily="34" charset="0"/>
              </a:rPr>
              <a:t>	Sempre através de uma Comissão especifica designada para este fim, mediante Boletim de Ocorrência.</a:t>
            </a:r>
          </a:p>
          <a:p>
            <a:pPr marL="0" indent="0" algn="just">
              <a:buNone/>
            </a:pPr>
            <a:r>
              <a:rPr lang="pt-BR" sz="2000" dirty="0">
                <a:latin typeface="Arial" panose="020B0604020202020204" pitchFamily="34" charset="0"/>
                <a:cs typeface="Arial" panose="020B0604020202020204" pitchFamily="34" charset="0"/>
              </a:rPr>
              <a:t>	Pelas quebras de estoque ocorridas por ocasião das conferências periódicas do material ou da elaboração do Inventário Final;</a:t>
            </a:r>
          </a:p>
          <a:p>
            <a:pPr marL="0" indent="0" algn="just">
              <a:buNone/>
            </a:pPr>
            <a:endParaRPr lang="pt-BR" dirty="0">
              <a:latin typeface="Arial" panose="020B0604020202020204" pitchFamily="34" charset="0"/>
              <a:cs typeface="Arial" panose="020B0604020202020204" pitchFamily="34" charset="0"/>
            </a:endParaRPr>
          </a:p>
          <a:p>
            <a:pPr marL="0" indent="0" algn="just">
              <a:buNone/>
            </a:pPr>
            <a:endParaRPr lang="pt-BR" dirty="0"/>
          </a:p>
        </p:txBody>
      </p:sp>
      <p:sp>
        <p:nvSpPr>
          <p:cNvPr id="4" name="Espaço Reservado para Rodapé 3"/>
          <p:cNvSpPr>
            <a:spLocks noGrp="1"/>
          </p:cNvSpPr>
          <p:nvPr>
            <p:ph type="ftr" sz="quarter" idx="11"/>
          </p:nvPr>
        </p:nvSpPr>
        <p:spPr>
          <a:xfrm>
            <a:off x="0" y="6538913"/>
            <a:ext cx="4114800" cy="31908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1087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629623" cy="195644"/>
          </a:xfrm>
        </p:spPr>
        <p:txBody>
          <a:bodyPr>
            <a:no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386366" y="903983"/>
            <a:ext cx="11389998" cy="5605370"/>
          </a:xfrm>
        </p:spPr>
        <p:txBody>
          <a:bodyPr>
            <a:normAutofit fontScale="92500" lnSpcReduction="10000"/>
          </a:bodyPr>
          <a:lstStyle/>
          <a:p>
            <a:pPr marL="0" indent="0">
              <a:buNone/>
            </a:pPr>
            <a:r>
              <a:rPr lang="pt-BR" b="1" dirty="0">
                <a:latin typeface="Arial" panose="020B0604020202020204" pitchFamily="34" charset="0"/>
                <a:cs typeface="Arial" panose="020B0604020202020204" pitchFamily="34" charset="0"/>
              </a:rPr>
              <a:t>    </a:t>
            </a:r>
            <a:r>
              <a:rPr lang="pt-BR" sz="2200" b="1" dirty="0">
                <a:latin typeface="Arial" panose="020B0604020202020204" pitchFamily="34" charset="0"/>
                <a:cs typeface="Arial" panose="020B0604020202020204" pitchFamily="34" charset="0"/>
              </a:rPr>
              <a:t>Desincorporação                                              Descarga de Material de consumo</a:t>
            </a:r>
          </a:p>
          <a:p>
            <a:pPr marL="0" indent="0">
              <a:buNone/>
            </a:pPr>
            <a:endParaRPr lang="pt-BR" sz="2200" b="1" dirty="0">
              <a:latin typeface="Arial" panose="020B0604020202020204" pitchFamily="34" charset="0"/>
              <a:cs typeface="Arial" panose="020B0604020202020204" pitchFamily="34" charset="0"/>
            </a:endParaRPr>
          </a:p>
          <a:p>
            <a:pPr marL="457200" lvl="1" indent="0" algn="just">
              <a:buNone/>
            </a:pPr>
            <a:r>
              <a:rPr lang="pt-BR" b="1" dirty="0">
                <a:latin typeface="Arial" panose="020B0604020202020204" pitchFamily="34" charset="0"/>
                <a:cs typeface="Arial" panose="020B0604020202020204" pitchFamily="34" charset="0"/>
              </a:rPr>
              <a:t>3 – ALIENAÇÃO POR VENDA </a:t>
            </a:r>
            <a:r>
              <a:rPr lang="pt-BR" dirty="0">
                <a:latin typeface="Arial" panose="020B0604020202020204" pitchFamily="34" charset="0"/>
                <a:cs typeface="Arial" panose="020B0604020202020204" pitchFamily="34" charset="0"/>
              </a:rPr>
              <a:t>- à vista do relatório da Comissão de Alienação Constante de Processo;</a:t>
            </a:r>
          </a:p>
          <a:p>
            <a:pPr marL="457200" lvl="1" indent="0" algn="just">
              <a:buNone/>
            </a:pPr>
            <a:endParaRPr lang="pt-BR" dirty="0">
              <a:latin typeface="Arial" panose="020B0604020202020204" pitchFamily="34" charset="0"/>
              <a:cs typeface="Arial" panose="020B0604020202020204" pitchFamily="34" charset="0"/>
            </a:endParaRPr>
          </a:p>
          <a:p>
            <a:pPr marL="0" indent="0">
              <a:buNone/>
            </a:pPr>
            <a:r>
              <a:rPr lang="pt-BR" sz="2400" b="1" dirty="0">
                <a:latin typeface="Arial" panose="020B0604020202020204" pitchFamily="34" charset="0"/>
                <a:cs typeface="Arial" panose="020B0604020202020204" pitchFamily="34" charset="0"/>
              </a:rPr>
              <a:t>      4  –  DOAÇÕES – Art. 15 Decreto 99658/90 - </a:t>
            </a:r>
            <a:r>
              <a:rPr lang="pt-BR" sz="2400" dirty="0">
                <a:latin typeface="Arial" panose="020B0604020202020204" pitchFamily="34" charset="0"/>
                <a:cs typeface="Arial" panose="020B0604020202020204" pitchFamily="34" charset="0"/>
              </a:rPr>
              <a:t>  é uma forma de alienação, à vista do termo de doação; É uma modalidade de movimentação de material e também, para fins de descarga, uma forma de desfazimento de bens (alienação), onde o documento hábil para o recebimento de material pelo almoxarife ou encarregado de depósito é o termo de doação. </a:t>
            </a:r>
            <a:endParaRPr lang="pt-BR" sz="2400" b="1" dirty="0">
              <a:latin typeface="Arial" panose="020B0604020202020204" pitchFamily="34" charset="0"/>
              <a:cs typeface="Arial" panose="020B0604020202020204" pitchFamily="34" charset="0"/>
            </a:endParaRPr>
          </a:p>
          <a:p>
            <a:pPr marL="0" indent="0" algn="just">
              <a:buNone/>
            </a:pPr>
            <a:r>
              <a:rPr lang="pt-BR" sz="2400" dirty="0">
                <a:latin typeface="Arial" panose="020B0604020202020204" pitchFamily="34" charset="0"/>
                <a:cs typeface="Arial" panose="020B0604020202020204" pitchFamily="34" charset="0"/>
              </a:rPr>
              <a:t>	Há casos em que se recebe um determinado tipo de material, por doação, sem a presença física do termo de doação.</a:t>
            </a:r>
          </a:p>
          <a:p>
            <a:pPr marL="0" indent="0" algn="just">
              <a:buNone/>
            </a:pPr>
            <a:r>
              <a:rPr lang="pt-BR" sz="2400" dirty="0">
                <a:latin typeface="Arial" panose="020B0604020202020204" pitchFamily="34" charset="0"/>
                <a:cs typeface="Arial" panose="020B0604020202020204" pitchFamily="34" charset="0"/>
              </a:rPr>
              <a:t>	Ex. Livros recebidos em doação.</a:t>
            </a:r>
          </a:p>
          <a:p>
            <a:pPr algn="just"/>
            <a:r>
              <a:rPr lang="pt-BR" sz="2200" dirty="0">
                <a:latin typeface="Arial" panose="020B0604020202020204" pitchFamily="34" charset="0"/>
                <a:cs typeface="Arial" panose="020B0604020202020204" pitchFamily="34" charset="0"/>
              </a:rPr>
              <a:t>Obs. – Para se desencadear um processo de </a:t>
            </a:r>
            <a:r>
              <a:rPr lang="pt-BR" sz="2200" b="1" dirty="0">
                <a:latin typeface="Arial" panose="020B0604020202020204" pitchFamily="34" charset="0"/>
                <a:cs typeface="Arial" panose="020B0604020202020204" pitchFamily="34" charset="0"/>
              </a:rPr>
              <a:t>doação,</a:t>
            </a:r>
            <a:r>
              <a:rPr lang="pt-BR" sz="2200" dirty="0">
                <a:latin typeface="Arial" panose="020B0604020202020204" pitchFamily="34" charset="0"/>
                <a:cs typeface="Arial" panose="020B0604020202020204" pitchFamily="34" charset="0"/>
              </a:rPr>
              <a:t> o Administrador deve, ainda, observar o disposto no Art.15 do Decreto 99.658/90, onde são definidas as destinações do material classificado como: OCIOSO ou RECUPERÁVEL, IRRECUPERAVEL,             ANTIECONÔMICO;  ou ADQUIRIDO COM RECURSOS DE CONVÊNIOS.</a:t>
            </a:r>
          </a:p>
          <a:p>
            <a:pPr algn="just"/>
            <a:endParaRPr lang="pt-BR" sz="2200" dirty="0">
              <a:latin typeface="Arial" panose="020B0604020202020204" pitchFamily="34" charset="0"/>
              <a:cs typeface="Arial" panose="020B0604020202020204" pitchFamily="34" charset="0"/>
            </a:endParaRPr>
          </a:p>
          <a:p>
            <a:pPr marL="457200" lvl="1" indent="0" algn="just">
              <a:buNone/>
            </a:pPr>
            <a:endParaRPr lang="pt-BR" sz="2200" dirty="0">
              <a:latin typeface="Arial" panose="020B0604020202020204" pitchFamily="34" charset="0"/>
              <a:cs typeface="Arial" panose="020B0604020202020204" pitchFamily="34" charset="0"/>
            </a:endParaRPr>
          </a:p>
          <a:p>
            <a:pPr marL="457200" lvl="1" indent="0" algn="just">
              <a:buNone/>
            </a:pPr>
            <a:endParaRPr lang="pt-BR" sz="2000" b="1" dirty="0">
              <a:latin typeface="Arial" panose="020B0604020202020204" pitchFamily="34" charset="0"/>
              <a:cs typeface="Arial" panose="020B0604020202020204" pitchFamily="34" charset="0"/>
            </a:endParaRPr>
          </a:p>
          <a:p>
            <a:pPr marL="0" indent="0" algn="just">
              <a:buNone/>
            </a:pPr>
            <a:endParaRPr lang="pt-BR" sz="2400" b="1" dirty="0">
              <a:latin typeface="Arial" panose="020B0604020202020204" pitchFamily="34" charset="0"/>
              <a:cs typeface="Arial" panose="020B0604020202020204" pitchFamily="34" charset="0"/>
            </a:endParaRPr>
          </a:p>
          <a:p>
            <a:endParaRPr lang="pt-BR" dirty="0"/>
          </a:p>
        </p:txBody>
      </p:sp>
      <p:sp>
        <p:nvSpPr>
          <p:cNvPr id="4" name="Espaço Reservado para Rodapé 3"/>
          <p:cNvSpPr>
            <a:spLocks noGrp="1"/>
          </p:cNvSpPr>
          <p:nvPr>
            <p:ph type="ftr" sz="quarter" idx="11"/>
          </p:nvPr>
        </p:nvSpPr>
        <p:spPr>
          <a:xfrm>
            <a:off x="0" y="6509353"/>
            <a:ext cx="4114800" cy="34864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38410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ABD78E0-51D3-F6B2-8408-A86A13D8AF9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D4C8358-324B-3011-0CBC-6E3B8419CBD2}"/>
              </a:ext>
            </a:extLst>
          </p:cNvPr>
          <p:cNvSpPr>
            <a:spLocks noGrp="1"/>
          </p:cNvSpPr>
          <p:nvPr>
            <p:ph type="title"/>
          </p:nvPr>
        </p:nvSpPr>
        <p:spPr>
          <a:xfrm>
            <a:off x="0" y="708339"/>
            <a:ext cx="11629623" cy="195644"/>
          </a:xfrm>
        </p:spPr>
        <p:txBody>
          <a:bodyPr>
            <a:no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D60717DB-2DFA-18C1-CB1A-3A0CEC11E05A}"/>
              </a:ext>
            </a:extLst>
          </p:cNvPr>
          <p:cNvSpPr>
            <a:spLocks noGrp="1"/>
          </p:cNvSpPr>
          <p:nvPr>
            <p:ph idx="1"/>
          </p:nvPr>
        </p:nvSpPr>
        <p:spPr>
          <a:xfrm>
            <a:off x="386366" y="903983"/>
            <a:ext cx="11389998" cy="5605370"/>
          </a:xfrm>
        </p:spPr>
        <p:txBody>
          <a:bodyPr>
            <a:normAutofit/>
          </a:bodyPr>
          <a:lstStyle/>
          <a:p>
            <a:pPr marL="0" indent="0">
              <a:buNone/>
            </a:pPr>
            <a:r>
              <a:rPr lang="pt-BR" sz="2200" b="1" dirty="0">
                <a:latin typeface="Arial" panose="020B0604020202020204" pitchFamily="34" charset="0"/>
                <a:cs typeface="Arial" panose="020B0604020202020204" pitchFamily="34" charset="0"/>
              </a:rPr>
              <a:t>    Desincorporação                                              Descarga de Material de consumo</a:t>
            </a:r>
          </a:p>
          <a:p>
            <a:pPr marL="0" indent="0">
              <a:buNone/>
            </a:pPr>
            <a:endParaRPr lang="pt-BR" sz="2200" b="1" dirty="0">
              <a:latin typeface="Arial" panose="020B0604020202020204" pitchFamily="34" charset="0"/>
              <a:cs typeface="Arial" panose="020B0604020202020204" pitchFamily="34" charset="0"/>
            </a:endParaRPr>
          </a:p>
          <a:p>
            <a:pPr marL="457200" lvl="1" indent="0" algn="just">
              <a:buNone/>
            </a:pPr>
            <a:endParaRPr lang="pt-BR" sz="2200" dirty="0">
              <a:latin typeface="Arial" panose="020B0604020202020204" pitchFamily="34" charset="0"/>
              <a:cs typeface="Arial" panose="020B0604020202020204" pitchFamily="34" charset="0"/>
            </a:endParaRPr>
          </a:p>
          <a:p>
            <a:pPr marL="0" indent="0" algn="just">
              <a:buNone/>
            </a:pPr>
            <a:r>
              <a:rPr lang="pt-BR" sz="2200" b="1" dirty="0">
                <a:latin typeface="Arial" panose="020B0604020202020204" pitchFamily="34" charset="0"/>
                <a:cs typeface="Arial" panose="020B0604020202020204" pitchFamily="34" charset="0"/>
              </a:rPr>
              <a:t>       5 – TRANSFERÊNCIA – </a:t>
            </a:r>
          </a:p>
          <a:p>
            <a:pPr marL="0" indent="0" algn="just">
              <a:buNone/>
            </a:pPr>
            <a:r>
              <a:rPr lang="pt-BR" sz="2200" b="1" dirty="0">
                <a:latin typeface="Arial" panose="020B0604020202020204" pitchFamily="34" charset="0"/>
                <a:cs typeface="Arial" panose="020B0604020202020204" pitchFamily="34" charset="0"/>
              </a:rPr>
              <a:t>	</a:t>
            </a:r>
            <a:r>
              <a:rPr lang="pt-BR" sz="2200" dirty="0">
                <a:latin typeface="Arial" panose="020B0604020202020204" pitchFamily="34" charset="0"/>
                <a:cs typeface="Arial" panose="020B0604020202020204" pitchFamily="34" charset="0"/>
              </a:rPr>
              <a:t>É modalidade de movimentação de material, PERMANENTE ou de CONSUMO, com troca de responsabilidade, de uma unidade organizacional para outra, dentro do mesmo órgão ou entidade, onde os documentos hábeis para o recebimento são a guia de remessa e a Nota de Transferência.    </a:t>
            </a:r>
          </a:p>
          <a:p>
            <a:pPr marL="0" indent="0" algn="just">
              <a:buNone/>
            </a:pPr>
            <a:endParaRPr lang="pt-BR" sz="2200" b="1" dirty="0">
              <a:latin typeface="Arial" panose="020B0604020202020204" pitchFamily="34" charset="0"/>
              <a:cs typeface="Arial" panose="020B0604020202020204" pitchFamily="34" charset="0"/>
            </a:endParaRPr>
          </a:p>
          <a:p>
            <a:pPr marL="457200" lvl="1" indent="0" algn="just">
              <a:buNone/>
            </a:pPr>
            <a:endParaRPr lang="pt-BR" sz="2200" b="1" dirty="0">
              <a:latin typeface="Arial" panose="020B0604020202020204" pitchFamily="34" charset="0"/>
              <a:cs typeface="Arial" panose="020B0604020202020204" pitchFamily="34" charset="0"/>
            </a:endParaRPr>
          </a:p>
          <a:p>
            <a:pPr marL="0" indent="0" algn="just">
              <a:buNone/>
            </a:pPr>
            <a:endParaRPr lang="pt-BR" sz="2200" b="1" dirty="0">
              <a:latin typeface="Arial" panose="020B0604020202020204" pitchFamily="34" charset="0"/>
              <a:cs typeface="Arial" panose="020B0604020202020204" pitchFamily="34" charset="0"/>
            </a:endParaRPr>
          </a:p>
          <a:p>
            <a:endParaRPr lang="pt-BR" dirty="0"/>
          </a:p>
        </p:txBody>
      </p:sp>
      <p:sp>
        <p:nvSpPr>
          <p:cNvPr id="4" name="Espaço Reservado para Rodapé 3">
            <a:extLst>
              <a:ext uri="{FF2B5EF4-FFF2-40B4-BE49-F238E27FC236}">
                <a16:creationId xmlns:a16="http://schemas.microsoft.com/office/drawing/2014/main" id="{64CBFD47-D7E0-6023-98F3-CFA8E3942F6F}"/>
              </a:ext>
            </a:extLst>
          </p:cNvPr>
          <p:cNvSpPr>
            <a:spLocks noGrp="1"/>
          </p:cNvSpPr>
          <p:nvPr>
            <p:ph type="ftr" sz="quarter" idx="11"/>
          </p:nvPr>
        </p:nvSpPr>
        <p:spPr>
          <a:xfrm>
            <a:off x="0" y="6509353"/>
            <a:ext cx="4114800" cy="34864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D5FF8B0E-8F0C-8C30-1A40-D370F97BCEF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7775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446933" cy="528034"/>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8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29491" y="1236373"/>
            <a:ext cx="11017442" cy="4940590"/>
          </a:xfrm>
        </p:spPr>
        <p:txBody>
          <a:bodyPr>
            <a:normAutofit lnSpcReduction="10000"/>
          </a:bodyPr>
          <a:lstStyle/>
          <a:p>
            <a:pPr marL="0" indent="0">
              <a:buNone/>
            </a:pPr>
            <a:r>
              <a:rPr lang="pt-BR" sz="2000" b="1" dirty="0">
                <a:latin typeface="Arial" panose="020B0604020202020204" pitchFamily="34" charset="0"/>
                <a:cs typeface="Arial" panose="020B0604020202020204" pitchFamily="34" charset="0"/>
              </a:rPr>
              <a:t>             </a:t>
            </a:r>
            <a:r>
              <a:rPr lang="pt-BR" sz="2200" b="1" dirty="0">
                <a:latin typeface="Arial" panose="020B0604020202020204" pitchFamily="34" charset="0"/>
                <a:cs typeface="Arial" panose="020B0604020202020204" pitchFamily="34" charset="0"/>
              </a:rPr>
              <a:t>DESINCORPORAÇÃO                             Descarga de Material Permanente</a:t>
            </a:r>
          </a:p>
          <a:p>
            <a:pPr marL="0" indent="0" algn="just">
              <a:buNone/>
            </a:pPr>
            <a:r>
              <a:rPr lang="pt-BR" sz="2200" b="1" dirty="0"/>
              <a:t>	</a:t>
            </a:r>
            <a:r>
              <a:rPr lang="pt-BR" sz="2200" b="1" dirty="0">
                <a:latin typeface="Arial" panose="020B0604020202020204" pitchFamily="34" charset="0"/>
                <a:cs typeface="Arial" panose="020B0604020202020204" pitchFamily="34" charset="0"/>
              </a:rPr>
              <a:t>6 - Pela Cessão </a:t>
            </a:r>
            <a:r>
              <a:rPr lang="pt-BR" sz="2200" dirty="0">
                <a:latin typeface="Arial" panose="020B0604020202020204" pitchFamily="34" charset="0"/>
                <a:cs typeface="Arial" panose="020B0604020202020204" pitchFamily="34" charset="0"/>
              </a:rPr>
              <a:t>de material </a:t>
            </a:r>
            <a:r>
              <a:rPr lang="pt-BR" sz="2200" b="1" dirty="0">
                <a:latin typeface="Arial" panose="020B0604020202020204" pitchFamily="34" charset="0"/>
                <a:cs typeface="Arial" panose="020B0604020202020204" pitchFamily="34" charset="0"/>
              </a:rPr>
              <a:t>permanente</a:t>
            </a:r>
            <a:r>
              <a:rPr lang="pt-BR" sz="2200" dirty="0">
                <a:latin typeface="Arial" panose="020B0604020202020204" pitchFamily="34" charset="0"/>
                <a:cs typeface="Arial" panose="020B0604020202020204" pitchFamily="34" charset="0"/>
              </a:rPr>
              <a:t>, É a modalidade de movimentação de material do acervo, tanto PERMANENTE, como de CONSUMO, com transferência gratuita de posse e troca de responsabilidade, entre  órgãos ou entidades da administração pública federal, estadual ou municipal (direta, autárquica e fundacional). O documento hábil para o recebimento de material por essa modalidade é o TERMO DE CESSÃO.</a:t>
            </a:r>
          </a:p>
          <a:p>
            <a:pPr marL="0" indent="0" algn="just">
              <a:buNone/>
            </a:pPr>
            <a:r>
              <a:rPr lang="pt-BR" sz="2200" dirty="0">
                <a:latin typeface="Arial" panose="020B0604020202020204" pitchFamily="34" charset="0"/>
                <a:cs typeface="Arial" panose="020B0604020202020204" pitchFamily="34" charset="0"/>
              </a:rPr>
              <a:t>	A cessão não deve ser confundida com a TRANSFERÊNCIA, visto que esta somente ocorrerá quando a movimentação de material ocorrer entre duas unidades do mesmo órgão ou entidade.</a:t>
            </a:r>
          </a:p>
          <a:p>
            <a:pPr marL="0" indent="0" algn="just">
              <a:buNone/>
            </a:pPr>
            <a:endParaRPr lang="pt-BR" sz="2200" dirty="0">
              <a:latin typeface="Arial" panose="020B0604020202020204" pitchFamily="34" charset="0"/>
              <a:cs typeface="Arial" panose="020B0604020202020204" pitchFamily="34" charset="0"/>
            </a:endParaRPr>
          </a:p>
          <a:p>
            <a:pPr marL="0" indent="0" algn="just">
              <a:buNone/>
            </a:pPr>
            <a:r>
              <a:rPr lang="pt-BR" sz="2200" b="1" dirty="0">
                <a:latin typeface="Arial" panose="020B0604020202020204" pitchFamily="34" charset="0"/>
                <a:cs typeface="Arial" panose="020B0604020202020204" pitchFamily="34" charset="0"/>
              </a:rPr>
              <a:t>	7 - Pela Permuta </a:t>
            </a:r>
            <a:r>
              <a:rPr lang="pt-BR" sz="2200" dirty="0">
                <a:latin typeface="Arial" panose="020B0604020202020204" pitchFamily="34" charset="0"/>
                <a:cs typeface="Arial" panose="020B0604020202020204" pitchFamily="34" charset="0"/>
              </a:rPr>
              <a:t>de bens </a:t>
            </a:r>
            <a:r>
              <a:rPr lang="pt-BR" sz="2200" b="1" dirty="0">
                <a:latin typeface="Arial" panose="020B0604020202020204" pitchFamily="34" charset="0"/>
                <a:cs typeface="Arial" panose="020B0604020202020204" pitchFamily="34" charset="0"/>
              </a:rPr>
              <a:t>permanentes, o</a:t>
            </a:r>
            <a:r>
              <a:rPr lang="pt-BR" sz="2200" dirty="0">
                <a:latin typeface="Arial" panose="020B0604020202020204" pitchFamily="34" charset="0"/>
                <a:cs typeface="Arial" panose="020B0604020202020204" pitchFamily="34" charset="0"/>
              </a:rPr>
              <a:t>correrá, para material PERMANENTE, mediante autorização do ordenador de despesa contida em processo. </a:t>
            </a:r>
          </a:p>
          <a:p>
            <a:pPr marL="0" indent="0" algn="just">
              <a:buNone/>
            </a:pPr>
            <a:r>
              <a:rPr lang="pt-BR" sz="2200" dirty="0">
                <a:latin typeface="Arial" panose="020B0604020202020204" pitchFamily="34" charset="0"/>
                <a:cs typeface="Arial" panose="020B0604020202020204" pitchFamily="34" charset="0"/>
              </a:rPr>
              <a:t>                       	Vide art. 14 e Parágrafo único Decreto nº 99.658/90.</a:t>
            </a:r>
          </a:p>
          <a:p>
            <a:pPr marL="0" indent="0" algn="just">
              <a:buNone/>
            </a:pPr>
            <a:endParaRPr lang="pt-BR" sz="2200" b="1" dirty="0">
              <a:latin typeface="Arial" panose="020B0604020202020204" pitchFamily="34" charset="0"/>
              <a:cs typeface="Arial" panose="020B0604020202020204" pitchFamily="34" charset="0"/>
            </a:endParaRPr>
          </a:p>
          <a:p>
            <a:pPr marL="0" indent="0" algn="just">
              <a:buNone/>
            </a:pPr>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a:xfrm>
            <a:off x="123423" y="6538912"/>
            <a:ext cx="4114800" cy="21187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1350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446933" cy="528034"/>
          </a:xfrm>
        </p:spPr>
        <p:txBody>
          <a:bodyPr>
            <a:no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8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504497" y="1236373"/>
            <a:ext cx="10942436" cy="4940590"/>
          </a:xfrm>
        </p:spPr>
        <p:txBody>
          <a:bodyPr>
            <a:normAutofit fontScale="85000" lnSpcReduction="20000"/>
          </a:bodyPr>
          <a:lstStyle/>
          <a:p>
            <a:pPr marL="0" indent="0">
              <a:buNone/>
            </a:pPr>
            <a:r>
              <a:rPr lang="pt-BR" sz="2000" b="1" dirty="0">
                <a:latin typeface="Arial" panose="020B0604020202020204" pitchFamily="34" charset="0"/>
                <a:cs typeface="Arial" panose="020B0604020202020204" pitchFamily="34" charset="0"/>
              </a:rPr>
              <a:t> DESINCORPORAÇÃO      Descarga de Material Permanente</a:t>
            </a:r>
          </a:p>
          <a:p>
            <a:pPr marL="0" indent="0" algn="just">
              <a:buNone/>
            </a:pPr>
            <a:endParaRPr lang="pt-BR" sz="2400" b="1" dirty="0">
              <a:latin typeface="Arial" panose="020B0604020202020204" pitchFamily="34" charset="0"/>
              <a:cs typeface="Arial" panose="020B0604020202020204" pitchFamily="34" charset="0"/>
            </a:endParaRPr>
          </a:p>
          <a:p>
            <a:pPr marL="0" indent="0" algn="just">
              <a:buNone/>
            </a:pPr>
            <a:r>
              <a:rPr lang="pt-BR" sz="2400" b="1" dirty="0">
                <a:latin typeface="Arial" panose="020B0604020202020204" pitchFamily="34" charset="0"/>
                <a:cs typeface="Arial" panose="020B0604020202020204" pitchFamily="34" charset="0"/>
              </a:rPr>
              <a:t>8 - Pela </a:t>
            </a:r>
            <a:r>
              <a:rPr lang="pt-BR" sz="2400" b="1" dirty="0" err="1">
                <a:latin typeface="Arial" panose="020B0604020202020204" pitchFamily="34" charset="0"/>
                <a:cs typeface="Arial" panose="020B0604020202020204" pitchFamily="34" charset="0"/>
              </a:rPr>
              <a:t>inservibilidade</a:t>
            </a:r>
            <a:r>
              <a:rPr lang="pt-BR" sz="2000" dirty="0">
                <a:latin typeface="Arial" panose="020B0604020202020204" pitchFamily="34" charset="0"/>
                <a:cs typeface="Arial" panose="020B0604020202020204" pitchFamily="34" charset="0"/>
              </a:rPr>
              <a:t>, a vista do relatório da  Comissão especial constante de processo, devendo-se observar os seguintes fatos:</a:t>
            </a:r>
          </a:p>
          <a:p>
            <a:pPr marL="0" indent="0" algn="just">
              <a:buNone/>
            </a:pPr>
            <a:r>
              <a:rPr lang="pt-BR" sz="2000" dirty="0">
                <a:latin typeface="Arial" panose="020B0604020202020204" pitchFamily="34" charset="0"/>
                <a:cs typeface="Arial" panose="020B0604020202020204" pitchFamily="34" charset="0"/>
              </a:rPr>
              <a:t>	a) O material considerado genericamente inservível, para a repartição, órgão ou entidade que detém sua posse ou proprietário, deve ser classificado como:</a:t>
            </a:r>
          </a:p>
          <a:p>
            <a:pPr marL="0" indent="0" algn="just">
              <a:buNone/>
            </a:pPr>
            <a:r>
              <a:rPr lang="pt-BR" sz="2000" dirty="0">
                <a:latin typeface="Arial" panose="020B0604020202020204" pitchFamily="34" charset="0"/>
                <a:cs typeface="Arial" panose="020B0604020202020204" pitchFamily="34" charset="0"/>
              </a:rPr>
              <a:t>	</a:t>
            </a:r>
            <a:r>
              <a:rPr lang="pt-BR" sz="2400" b="1" dirty="0">
                <a:latin typeface="Arial" panose="020B0604020202020204" pitchFamily="34" charset="0"/>
                <a:cs typeface="Arial" panose="020B0604020202020204" pitchFamily="34" charset="0"/>
              </a:rPr>
              <a:t>I) OCIOSO </a:t>
            </a:r>
            <a:r>
              <a:rPr lang="pt-BR" sz="2400" dirty="0">
                <a:latin typeface="Arial" panose="020B0604020202020204" pitchFamily="34" charset="0"/>
                <a:cs typeface="Arial" panose="020B0604020202020204" pitchFamily="34" charset="0"/>
              </a:rPr>
              <a:t>– quando embora em perfeitas condições de uso, não estiver sendo aproveitado; 	</a:t>
            </a:r>
          </a:p>
          <a:p>
            <a:pPr marL="0" indent="0" algn="just">
              <a:buNone/>
            </a:pPr>
            <a:r>
              <a:rPr lang="pt-BR" sz="2400" b="1" dirty="0">
                <a:latin typeface="Arial" panose="020B0604020202020204" pitchFamily="34" charset="0"/>
                <a:cs typeface="Arial" panose="020B0604020202020204" pitchFamily="34" charset="0"/>
              </a:rPr>
              <a:t>	II) RECUPERÁVEL </a:t>
            </a:r>
            <a:r>
              <a:rPr lang="pt-BR" sz="2400" dirty="0">
                <a:latin typeface="Arial" panose="020B0604020202020204" pitchFamily="34" charset="0"/>
                <a:cs typeface="Arial" panose="020B0604020202020204" pitchFamily="34" charset="0"/>
              </a:rPr>
              <a:t>– quando sua recuperação for possível e orçar, no máximo a 50% do seu valor de mercado.</a:t>
            </a:r>
          </a:p>
          <a:p>
            <a:pPr marL="0" indent="0" algn="just">
              <a:buNone/>
            </a:pPr>
            <a:r>
              <a:rPr lang="pt-BR" sz="2400" b="1" dirty="0">
                <a:latin typeface="Arial" panose="020B0604020202020204" pitchFamily="34" charset="0"/>
                <a:cs typeface="Arial" panose="020B0604020202020204" pitchFamily="34" charset="0"/>
              </a:rPr>
              <a:t>	III) IRRECUPERÁVEL </a:t>
            </a:r>
            <a:r>
              <a:rPr lang="pt-BR" sz="2400" dirty="0">
                <a:latin typeface="Arial" panose="020B0604020202020204" pitchFamily="34" charset="0"/>
                <a:cs typeface="Arial" panose="020B0604020202020204" pitchFamily="34" charset="0"/>
              </a:rPr>
              <a:t>- 	quando não mais puder ser utilizado para o fim a que se destina, devido a perda de suas características ou em razão da inviabilidade econômica  de sua recuperação.+50%.</a:t>
            </a:r>
          </a:p>
          <a:p>
            <a:pPr marL="0" indent="0" algn="just">
              <a:buNone/>
            </a:pPr>
            <a:r>
              <a:rPr lang="pt-BR" sz="2400" b="1" dirty="0">
                <a:latin typeface="Arial" panose="020B0604020202020204" pitchFamily="34" charset="0"/>
                <a:cs typeface="Arial" panose="020B0604020202020204" pitchFamily="34" charset="0"/>
              </a:rPr>
              <a:t>	IV) ANTIECONÔMICO - </a:t>
            </a:r>
            <a:r>
              <a:rPr lang="pt-BR" sz="2400" dirty="0">
                <a:latin typeface="Arial" panose="020B0604020202020204" pitchFamily="34" charset="0"/>
                <a:cs typeface="Arial" panose="020B0604020202020204" pitchFamily="34" charset="0"/>
              </a:rPr>
              <a:t>quando sua manutenção for onerosa, ou seu rendimento precário, em virtude de uso prolongado, desgaste prematuro ou obsoletismo.</a:t>
            </a:r>
          </a:p>
          <a:p>
            <a:pPr marL="0" indent="0" algn="just">
              <a:buNone/>
            </a:pPr>
            <a:r>
              <a:rPr lang="pt-BR" sz="2400" dirty="0">
                <a:latin typeface="Arial" panose="020B0604020202020204" pitchFamily="34" charset="0"/>
                <a:cs typeface="Arial" panose="020B0604020202020204" pitchFamily="34" charset="0"/>
              </a:rPr>
              <a:t>	</a:t>
            </a:r>
            <a:r>
              <a:rPr lang="pt-BR" sz="2400" b="1" dirty="0">
                <a:latin typeface="Arial" panose="020B0604020202020204" pitchFamily="34" charset="0"/>
                <a:cs typeface="Arial" panose="020B0604020202020204" pitchFamily="34" charset="0"/>
              </a:rPr>
              <a:t>V) DEVOLUÇÃO POR CONVENIO - </a:t>
            </a:r>
          </a:p>
          <a:p>
            <a:pPr marL="0" indent="0" algn="just">
              <a:buNone/>
            </a:pPr>
            <a:r>
              <a:rPr lang="pt-BR" sz="2400" b="1" dirty="0">
                <a:latin typeface="Arial" panose="020B0604020202020204" pitchFamily="34" charset="0"/>
                <a:cs typeface="Arial" panose="020B0604020202020204" pitchFamily="34" charset="0"/>
              </a:rPr>
              <a:t>	</a:t>
            </a:r>
            <a:endParaRPr lang="pt-BR" sz="2400" dirty="0">
              <a:latin typeface="Arial" panose="020B0604020202020204" pitchFamily="34" charset="0"/>
              <a:cs typeface="Arial" panose="020B0604020202020204" pitchFamily="34" charset="0"/>
            </a:endParaRPr>
          </a:p>
          <a:p>
            <a:pPr algn="just"/>
            <a:endParaRPr lang="pt-BR" dirty="0"/>
          </a:p>
        </p:txBody>
      </p:sp>
      <p:sp>
        <p:nvSpPr>
          <p:cNvPr id="4" name="Espaço Reservado para Rodapé 3"/>
          <p:cNvSpPr>
            <a:spLocks noGrp="1"/>
          </p:cNvSpPr>
          <p:nvPr>
            <p:ph type="ftr" sz="quarter" idx="11"/>
          </p:nvPr>
        </p:nvSpPr>
        <p:spPr>
          <a:xfrm>
            <a:off x="0" y="6547151"/>
            <a:ext cx="4114800" cy="34864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53187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 y="708339"/>
            <a:ext cx="11353800" cy="528034"/>
          </a:xfrm>
        </p:spPr>
        <p:txBody>
          <a:bodyPr>
            <a:no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8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599090" y="1236373"/>
            <a:ext cx="10847843" cy="4940590"/>
          </a:xfrm>
        </p:spPr>
        <p:txBody>
          <a:bodyPr>
            <a:normAutofit/>
          </a:bodyPr>
          <a:lstStyle/>
          <a:p>
            <a:pPr marL="0" indent="0">
              <a:buNone/>
            </a:pPr>
            <a:r>
              <a:rPr lang="pt-BR" sz="2200" b="1" dirty="0">
                <a:latin typeface="Arial" panose="020B0604020202020204" pitchFamily="34" charset="0"/>
                <a:cs typeface="Arial" panose="020B0604020202020204" pitchFamily="34" charset="0"/>
              </a:rPr>
              <a:t>DESINCORPORAÇÃO  Descarga de Material Permanente</a:t>
            </a:r>
          </a:p>
          <a:p>
            <a:pPr marL="0" indent="0">
              <a:buNone/>
            </a:pPr>
            <a:endParaRPr lang="pt-BR" sz="2200" b="1" dirty="0">
              <a:latin typeface="Arial" panose="020B0604020202020204" pitchFamily="34" charset="0"/>
              <a:cs typeface="Arial" panose="020B0604020202020204" pitchFamily="34" charset="0"/>
            </a:endParaRPr>
          </a:p>
          <a:p>
            <a:pPr marL="0" indent="0" algn="just">
              <a:buNone/>
            </a:pPr>
            <a:r>
              <a:rPr lang="pt-BR" sz="2200" b="1" dirty="0">
                <a:latin typeface="Arial" panose="020B0604020202020204" pitchFamily="34" charset="0"/>
                <a:cs typeface="Arial" panose="020B0604020202020204" pitchFamily="34" charset="0"/>
              </a:rPr>
              <a:t>9 - Canibalização</a:t>
            </a:r>
            <a:r>
              <a:rPr lang="pt-BR" sz="2200" dirty="0">
                <a:latin typeface="Arial" panose="020B0604020202020204" pitchFamily="34" charset="0"/>
                <a:cs typeface="Arial" panose="020B0604020202020204" pitchFamily="34" charset="0"/>
              </a:rPr>
              <a:t>:</a:t>
            </a:r>
          </a:p>
          <a:p>
            <a:pPr marL="0" indent="0" algn="just">
              <a:buNone/>
            </a:pPr>
            <a:r>
              <a:rPr lang="pt-BR" sz="2200" dirty="0">
                <a:latin typeface="Arial" panose="020B0604020202020204" pitchFamily="34" charset="0"/>
                <a:cs typeface="Arial" panose="020B0604020202020204" pitchFamily="34" charset="0"/>
              </a:rPr>
              <a:t>	Quando Bem é usado para retirada de peças, componentes ou partes, para a manutenção de outros equipamentos similares. Exemplos: Computadores, impressoras, máquinas, etc. Após a canibalização o bem deve ser baixado do Patrimônio com documentação apropriada (termo de baixa).</a:t>
            </a:r>
          </a:p>
          <a:p>
            <a:pPr marL="0" indent="0" algn="just">
              <a:buNone/>
            </a:pPr>
            <a:r>
              <a:rPr lang="pt-BR" sz="2200" dirty="0">
                <a:latin typeface="Arial" panose="020B0604020202020204" pitchFamily="34" charset="0"/>
                <a:cs typeface="Arial" panose="020B0604020202020204" pitchFamily="34" charset="0"/>
              </a:rPr>
              <a:t>	</a:t>
            </a:r>
          </a:p>
          <a:p>
            <a:pPr marL="0" indent="0" algn="just">
              <a:buNone/>
            </a:pPr>
            <a:endParaRPr lang="pt-BR" sz="2200" dirty="0">
              <a:latin typeface="Arial" panose="020B0604020202020204" pitchFamily="34" charset="0"/>
              <a:cs typeface="Arial" panose="020B0604020202020204" pitchFamily="34" charset="0"/>
            </a:endParaRPr>
          </a:p>
          <a:p>
            <a:pPr algn="just"/>
            <a:endParaRPr lang="pt-BR" dirty="0"/>
          </a:p>
        </p:txBody>
      </p:sp>
      <p:sp>
        <p:nvSpPr>
          <p:cNvPr id="4" name="Espaço Reservado para Rodapé 3"/>
          <p:cNvSpPr>
            <a:spLocks noGrp="1"/>
          </p:cNvSpPr>
          <p:nvPr>
            <p:ph type="ftr" sz="quarter" idx="11"/>
          </p:nvPr>
        </p:nvSpPr>
        <p:spPr>
          <a:xfrm>
            <a:off x="174938" y="6563038"/>
            <a:ext cx="4114800" cy="22475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42052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8DD19D-F388-294A-7EAF-21EA04C94D2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4467A86-C8DA-9F94-80E5-8DA8F51F25E3}"/>
              </a:ext>
            </a:extLst>
          </p:cNvPr>
          <p:cNvSpPr>
            <a:spLocks noGrp="1"/>
          </p:cNvSpPr>
          <p:nvPr>
            <p:ph type="title"/>
          </p:nvPr>
        </p:nvSpPr>
        <p:spPr>
          <a:xfrm>
            <a:off x="0" y="708339"/>
            <a:ext cx="11629623" cy="195644"/>
          </a:xfrm>
        </p:spPr>
        <p:txBody>
          <a:bodyPr>
            <a:no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60958FB2-EBBD-3225-EC61-F01C2B47A75D}"/>
              </a:ext>
            </a:extLst>
          </p:cNvPr>
          <p:cNvSpPr>
            <a:spLocks noGrp="1"/>
          </p:cNvSpPr>
          <p:nvPr>
            <p:ph idx="1"/>
          </p:nvPr>
        </p:nvSpPr>
        <p:spPr>
          <a:xfrm>
            <a:off x="386366" y="1236373"/>
            <a:ext cx="11114468" cy="4940590"/>
          </a:xfrm>
        </p:spPr>
        <p:txBody>
          <a:bodyPr>
            <a:normAutofit/>
          </a:bodyPr>
          <a:lstStyle/>
          <a:p>
            <a:pPr marL="0" indent="0">
              <a:buNone/>
            </a:pPr>
            <a:r>
              <a:rPr lang="pt-BR" sz="2200" b="1" dirty="0">
                <a:latin typeface="Arial" panose="020B0604020202020204" pitchFamily="34" charset="0"/>
                <a:cs typeface="Arial" panose="020B0604020202020204" pitchFamily="34" charset="0"/>
              </a:rPr>
              <a:t>      Desincorporação                                              Descarga de Material de consumo</a:t>
            </a:r>
          </a:p>
          <a:p>
            <a:pPr marL="0" indent="0">
              <a:buNone/>
            </a:pPr>
            <a:endParaRPr lang="pt-BR" sz="2200" b="1" dirty="0">
              <a:latin typeface="Arial" panose="020B0604020202020204" pitchFamily="34" charset="0"/>
              <a:cs typeface="Arial" panose="020B0604020202020204" pitchFamily="34" charset="0"/>
            </a:endParaRPr>
          </a:p>
          <a:p>
            <a:pPr marL="457200" lvl="1" indent="0" algn="just">
              <a:buNone/>
            </a:pPr>
            <a:r>
              <a:rPr lang="pt-BR" sz="2200" b="1" dirty="0">
                <a:latin typeface="Arial" panose="020B0604020202020204" pitchFamily="34" charset="0"/>
                <a:cs typeface="Arial" panose="020B0604020202020204" pitchFamily="34" charset="0"/>
              </a:rPr>
              <a:t>10 – ARREDONDAMENTOS   - </a:t>
            </a:r>
          </a:p>
          <a:p>
            <a:pPr marL="457200" lvl="1" indent="0" algn="just">
              <a:buNone/>
            </a:pPr>
            <a:endParaRPr lang="pt-BR" sz="2200" b="1" dirty="0">
              <a:latin typeface="Arial" panose="020B0604020202020204" pitchFamily="34" charset="0"/>
              <a:cs typeface="Arial" panose="020B0604020202020204" pitchFamily="34" charset="0"/>
            </a:endParaRPr>
          </a:p>
          <a:p>
            <a:pPr marL="0" indent="0" algn="just">
              <a:buNone/>
            </a:pPr>
            <a:endParaRPr lang="pt-BR" sz="2200" dirty="0">
              <a:latin typeface="Arial" panose="020B0604020202020204" pitchFamily="34" charset="0"/>
              <a:cs typeface="Arial" panose="020B0604020202020204" pitchFamily="34" charset="0"/>
            </a:endParaRPr>
          </a:p>
          <a:p>
            <a:pPr marL="0" indent="0" algn="just">
              <a:buNone/>
            </a:pPr>
            <a:r>
              <a:rPr lang="pt-BR" sz="2200" dirty="0">
                <a:latin typeface="Arial" panose="020B0604020202020204" pitchFamily="34" charset="0"/>
                <a:cs typeface="Arial" panose="020B0604020202020204" pitchFamily="34" charset="0"/>
              </a:rPr>
              <a:t> Ocorrerá, para material de CONSUMO, quando a fração dos centavos do valor do material adquirido extrapolar a casa de 2 (dois) dígitos, ou em decorrência de dízimos ocasionados pela saída do estoque pelo preço médio ponderado.</a:t>
            </a:r>
          </a:p>
          <a:p>
            <a:pPr marL="0" indent="0">
              <a:buNone/>
            </a:pPr>
            <a:endParaRPr lang="pt-BR" sz="2200" b="1" dirty="0">
              <a:latin typeface="Arial" panose="020B0604020202020204" pitchFamily="34" charset="0"/>
              <a:cs typeface="Arial" panose="020B0604020202020204" pitchFamily="34" charset="0"/>
            </a:endParaRPr>
          </a:p>
          <a:p>
            <a:endParaRPr lang="pt-BR" dirty="0"/>
          </a:p>
        </p:txBody>
      </p:sp>
      <p:sp>
        <p:nvSpPr>
          <p:cNvPr id="4" name="Espaço Reservado para Rodapé 3">
            <a:extLst>
              <a:ext uri="{FF2B5EF4-FFF2-40B4-BE49-F238E27FC236}">
                <a16:creationId xmlns:a16="http://schemas.microsoft.com/office/drawing/2014/main" id="{6238FF84-FFEA-0038-C4B0-4D8D95919A5A}"/>
              </a:ext>
            </a:extLst>
          </p:cNvPr>
          <p:cNvSpPr>
            <a:spLocks noGrp="1"/>
          </p:cNvSpPr>
          <p:nvPr>
            <p:ph type="ftr" sz="quarter" idx="11"/>
          </p:nvPr>
        </p:nvSpPr>
        <p:spPr>
          <a:xfrm>
            <a:off x="0" y="6509353"/>
            <a:ext cx="4114800" cy="34864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F0014385-2163-2FBE-308D-A24A39C968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3400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 y="708339"/>
            <a:ext cx="11475076" cy="528034"/>
          </a:xfrm>
        </p:spPr>
        <p:txBody>
          <a:bodyPr>
            <a:noAutofit/>
          </a:bodyPr>
          <a:lstStyle/>
          <a:p>
            <a:pPr algn="ct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05307" y="1236373"/>
            <a:ext cx="11075832" cy="4940590"/>
          </a:xfrm>
        </p:spPr>
        <p:txBody>
          <a:bodyPr>
            <a:normAutofit/>
          </a:bodyPr>
          <a:lstStyle/>
          <a:p>
            <a:pPr marL="0" indent="0">
              <a:buNone/>
            </a:pPr>
            <a:r>
              <a:rPr lang="pt-BR" sz="2200" b="1" dirty="0">
                <a:latin typeface="Arial" panose="020B0604020202020204" pitchFamily="34" charset="0"/>
                <a:cs typeface="Arial" panose="020B0604020202020204" pitchFamily="34" charset="0"/>
              </a:rPr>
              <a:t>Desincorporação                                              Descarga de Material de consumo</a:t>
            </a:r>
          </a:p>
          <a:p>
            <a:pPr marL="0" indent="0">
              <a:buNone/>
            </a:pPr>
            <a:endParaRPr lang="pt-BR" sz="2200" b="1" dirty="0">
              <a:latin typeface="Arial" panose="020B0604020202020204" pitchFamily="34" charset="0"/>
              <a:cs typeface="Arial" panose="020B0604020202020204" pitchFamily="34" charset="0"/>
            </a:endParaRPr>
          </a:p>
          <a:p>
            <a:pPr marL="0" indent="0">
              <a:buNone/>
            </a:pPr>
            <a:r>
              <a:rPr lang="pt-BR" sz="2200" b="1" dirty="0">
                <a:latin typeface="Arial" panose="020B0604020202020204" pitchFamily="34" charset="0"/>
                <a:cs typeface="Arial" panose="020B0604020202020204" pitchFamily="34" charset="0"/>
              </a:rPr>
              <a:t>11 – Indenização</a:t>
            </a:r>
          </a:p>
          <a:p>
            <a:pPr marL="0" indent="0">
              <a:buNone/>
            </a:pPr>
            <a:endParaRPr lang="pt-BR" sz="2200" b="1" dirty="0">
              <a:latin typeface="Arial" panose="020B0604020202020204" pitchFamily="34" charset="0"/>
              <a:cs typeface="Arial" panose="020B0604020202020204" pitchFamily="34" charset="0"/>
            </a:endParaRPr>
          </a:p>
          <a:p>
            <a:pPr marL="0" indent="0">
              <a:buNone/>
            </a:pPr>
            <a:endParaRPr lang="pt-BR" sz="2200" b="1" dirty="0">
              <a:latin typeface="Arial" panose="020B0604020202020204" pitchFamily="34" charset="0"/>
              <a:cs typeface="Arial" panose="020B0604020202020204" pitchFamily="34" charset="0"/>
            </a:endParaRPr>
          </a:p>
          <a:p>
            <a:pPr marL="0" indent="0" algn="just">
              <a:buNone/>
            </a:pPr>
            <a:r>
              <a:rPr lang="pt-BR" sz="2200" dirty="0">
                <a:latin typeface="Arial" panose="020B0604020202020204" pitchFamily="34" charset="0"/>
                <a:cs typeface="Arial" panose="020B0604020202020204" pitchFamily="34" charset="0"/>
              </a:rPr>
              <a:t>	Ocorre quando há reposição de um bem PERMANENTE ou CONSUMO, por pessoas ou entidades responsabilizadas pelo extravio, danificações, roubos ou furtos, desde que o mesmo tenha as mesmas características do anterior, à vista do relatório da comissão de Sindicância ou de Inquérito, constante de processo.</a:t>
            </a:r>
          </a:p>
          <a:p>
            <a:pPr algn="just"/>
            <a:endParaRPr lang="pt-BR" sz="2200" b="1" dirty="0">
              <a:latin typeface="Arial" panose="020B0604020202020204" pitchFamily="34" charset="0"/>
              <a:cs typeface="Arial" panose="020B0604020202020204" pitchFamily="34" charset="0"/>
            </a:endParaRPr>
          </a:p>
          <a:p>
            <a:endParaRPr lang="pt-BR" dirty="0"/>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49</a:t>
            </a:fld>
            <a:endParaRPr lang="pt-BR"/>
          </a:p>
        </p:txBody>
      </p:sp>
      <p:sp>
        <p:nvSpPr>
          <p:cNvPr id="6" name="Título 1"/>
          <p:cNvSpPr txBox="1">
            <a:spLocks/>
          </p:cNvSpPr>
          <p:nvPr/>
        </p:nvSpPr>
        <p:spPr>
          <a:xfrm>
            <a:off x="1" y="708339"/>
            <a:ext cx="11475076" cy="5280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Tree>
    <p:extLst>
      <p:ext uri="{BB962C8B-B14F-4D97-AF65-F5344CB8AC3E}">
        <p14:creationId xmlns:p14="http://schemas.microsoft.com/office/powerpoint/2010/main" val="3652348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 y="708339"/>
            <a:ext cx="11353800" cy="528034"/>
          </a:xfrm>
        </p:spPr>
        <p:txBody>
          <a:bodyPr>
            <a:no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p:cNvSpPr>
            <a:spLocks noGrp="1"/>
          </p:cNvSpPr>
          <p:nvPr>
            <p:ph idx="1"/>
          </p:nvPr>
        </p:nvSpPr>
        <p:spPr>
          <a:xfrm>
            <a:off x="708338" y="1236373"/>
            <a:ext cx="10738595" cy="4940590"/>
          </a:xfrm>
        </p:spPr>
        <p:txBody>
          <a:bodyPr>
            <a:normAutofit/>
          </a:bodyPr>
          <a:lstStyle/>
          <a:p>
            <a:pPr marL="0" indent="0">
              <a:buNone/>
            </a:pPr>
            <a:r>
              <a:rPr lang="pt-BR" sz="2200" b="1" dirty="0">
                <a:latin typeface="Arial" panose="020B0604020202020204" pitchFamily="34" charset="0"/>
                <a:cs typeface="Arial" panose="020B0604020202020204" pitchFamily="34" charset="0"/>
              </a:rPr>
              <a:t>Desincorporação                                              Descarga de Material de consumo</a:t>
            </a:r>
          </a:p>
          <a:p>
            <a:pPr marL="0" indent="0">
              <a:buNone/>
            </a:pPr>
            <a:endParaRPr lang="pt-BR" sz="2200" b="1" dirty="0">
              <a:latin typeface="Arial" panose="020B0604020202020204" pitchFamily="34" charset="0"/>
              <a:cs typeface="Arial" panose="020B0604020202020204" pitchFamily="34" charset="0"/>
            </a:endParaRPr>
          </a:p>
          <a:p>
            <a:pPr marL="0" indent="0">
              <a:buNone/>
            </a:pPr>
            <a:r>
              <a:rPr lang="pt-BR" sz="2200" b="1" dirty="0">
                <a:latin typeface="Arial" panose="020B0604020202020204" pitchFamily="34" charset="0"/>
                <a:cs typeface="Arial" panose="020B0604020202020204" pitchFamily="34" charset="0"/>
              </a:rPr>
              <a:t>12 – Sobras de Estoque</a:t>
            </a:r>
          </a:p>
          <a:p>
            <a:pPr marL="0" indent="0">
              <a:buNone/>
            </a:pPr>
            <a:endParaRPr lang="pt-BR" sz="2200" b="1" dirty="0">
              <a:latin typeface="Arial" panose="020B0604020202020204" pitchFamily="34" charset="0"/>
              <a:cs typeface="Arial" panose="020B0604020202020204" pitchFamily="34" charset="0"/>
            </a:endParaRPr>
          </a:p>
          <a:p>
            <a:pPr marL="0" indent="0">
              <a:buNone/>
            </a:pPr>
            <a:endParaRPr lang="pt-BR" sz="2200" b="1" dirty="0">
              <a:latin typeface="Arial" panose="020B0604020202020204" pitchFamily="34" charset="0"/>
              <a:cs typeface="Arial" panose="020B0604020202020204" pitchFamily="34" charset="0"/>
            </a:endParaRPr>
          </a:p>
          <a:p>
            <a:pPr marL="0" indent="0" algn="just">
              <a:buNone/>
            </a:pPr>
            <a:r>
              <a:rPr lang="pt-BR" sz="2200" dirty="0">
                <a:latin typeface="Arial" panose="020B0604020202020204" pitchFamily="34" charset="0"/>
                <a:cs typeface="Arial" panose="020B0604020202020204" pitchFamily="34" charset="0"/>
              </a:rPr>
              <a:t>	Ocorrerá, para material de CONSUMO, quando houver conferência periódica do estoque ou pelo inventário final do exercício, e será incorporado mediante autorização do ordenador de despesa constante de processo</a:t>
            </a:r>
            <a:endParaRPr lang="pt-BR" sz="2200" b="1" dirty="0">
              <a:latin typeface="Arial" panose="020B0604020202020204" pitchFamily="34" charset="0"/>
              <a:cs typeface="Arial" panose="020B0604020202020204" pitchFamily="34" charset="0"/>
            </a:endParaRPr>
          </a:p>
          <a:p>
            <a:endParaRPr lang="pt-BR" dirty="0"/>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50</a:t>
            </a:fld>
            <a:endParaRPr lang="pt-BR"/>
          </a:p>
        </p:txBody>
      </p:sp>
    </p:spTree>
    <p:extLst>
      <p:ext uri="{BB962C8B-B14F-4D97-AF65-F5344CB8AC3E}">
        <p14:creationId xmlns:p14="http://schemas.microsoft.com/office/powerpoint/2010/main" val="12742191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642501"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50006" y="1236373"/>
            <a:ext cx="10792495" cy="4940590"/>
          </a:xfrm>
        </p:spPr>
        <p:txBody>
          <a:bodyPr>
            <a:normAutofit/>
          </a:bodyPr>
          <a:lstStyle/>
          <a:p>
            <a:pPr marL="0" indent="0">
              <a:buNone/>
            </a:pPr>
            <a:r>
              <a:rPr lang="pt-BR" sz="2200" b="1" dirty="0">
                <a:latin typeface="Arial" panose="020B0604020202020204" pitchFamily="34" charset="0"/>
                <a:cs typeface="Arial" panose="020B0604020202020204" pitchFamily="34" charset="0"/>
              </a:rPr>
              <a:t>Desincorporação                                              Descarga de Material de consumo</a:t>
            </a:r>
          </a:p>
          <a:p>
            <a:pPr marL="0" indent="0">
              <a:buNone/>
            </a:pPr>
            <a:endParaRPr lang="pt-BR" sz="2200" b="1" dirty="0">
              <a:latin typeface="Arial" panose="020B0604020202020204" pitchFamily="34" charset="0"/>
              <a:cs typeface="Arial" panose="020B0604020202020204" pitchFamily="34" charset="0"/>
            </a:endParaRPr>
          </a:p>
          <a:p>
            <a:pPr marL="0" indent="0">
              <a:buNone/>
            </a:pPr>
            <a:r>
              <a:rPr lang="pt-BR" sz="2200" b="1" dirty="0">
                <a:latin typeface="Arial" panose="020B0604020202020204" pitchFamily="34" charset="0"/>
                <a:cs typeface="Arial" panose="020B0604020202020204" pitchFamily="34" charset="0"/>
              </a:rPr>
              <a:t>13 – Faltas de Estoque</a:t>
            </a:r>
          </a:p>
          <a:p>
            <a:pPr marL="0" indent="0">
              <a:buNone/>
            </a:pPr>
            <a:endParaRPr lang="pt-BR" sz="2200" b="1" dirty="0">
              <a:latin typeface="Arial" panose="020B0604020202020204" pitchFamily="34" charset="0"/>
              <a:cs typeface="Arial" panose="020B0604020202020204" pitchFamily="34" charset="0"/>
            </a:endParaRPr>
          </a:p>
          <a:p>
            <a:pPr marL="0" indent="0">
              <a:buNone/>
            </a:pPr>
            <a:endParaRPr lang="pt-BR" sz="2200" b="1" dirty="0">
              <a:latin typeface="Arial" panose="020B0604020202020204" pitchFamily="34" charset="0"/>
              <a:cs typeface="Arial" panose="020B0604020202020204" pitchFamily="34" charset="0"/>
            </a:endParaRPr>
          </a:p>
          <a:p>
            <a:pPr marL="0" indent="0" algn="just">
              <a:buNone/>
            </a:pPr>
            <a:r>
              <a:rPr lang="pt-BR" sz="2200" dirty="0">
                <a:latin typeface="Arial" panose="020B0604020202020204" pitchFamily="34" charset="0"/>
                <a:cs typeface="Arial" panose="020B0604020202020204" pitchFamily="34" charset="0"/>
              </a:rPr>
              <a:t>	Ocorrerá, para material de CONSUMO, quando houver conferência periódica do estoque ou pelo inventário final do exercício, e será ressarcido ao erário mediante autorização do ordenador de despesa constante de processo.</a:t>
            </a:r>
            <a:endParaRPr lang="pt-BR" sz="2200" b="1" dirty="0">
              <a:latin typeface="Arial" panose="020B0604020202020204" pitchFamily="34" charset="0"/>
              <a:cs typeface="Arial" panose="020B0604020202020204" pitchFamily="34" charset="0"/>
            </a:endParaRPr>
          </a:p>
          <a:p>
            <a:pPr marL="0" indent="0">
              <a:buNone/>
            </a:pPr>
            <a:endParaRPr lang="pt-BR" dirty="0"/>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51</a:t>
            </a:fld>
            <a:endParaRPr lang="pt-BR"/>
          </a:p>
        </p:txBody>
      </p:sp>
    </p:spTree>
    <p:extLst>
      <p:ext uri="{BB962C8B-B14F-4D97-AF65-F5344CB8AC3E}">
        <p14:creationId xmlns:p14="http://schemas.microsoft.com/office/powerpoint/2010/main" val="31740371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694017"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p:cNvSpPr>
            <a:spLocks noGrp="1"/>
          </p:cNvSpPr>
          <p:nvPr>
            <p:ph idx="1"/>
          </p:nvPr>
        </p:nvSpPr>
        <p:spPr>
          <a:xfrm>
            <a:off x="772732" y="1236373"/>
            <a:ext cx="10674201" cy="4940590"/>
          </a:xfrm>
        </p:spPr>
        <p:txBody>
          <a:bodyPr>
            <a:normAutofit/>
          </a:bodyPr>
          <a:lstStyle/>
          <a:p>
            <a:pPr marL="0" indent="0">
              <a:buNone/>
            </a:pPr>
            <a:r>
              <a:rPr lang="pt-BR" sz="2200" b="1" dirty="0">
                <a:latin typeface="Arial" panose="020B0604020202020204" pitchFamily="34" charset="0"/>
                <a:cs typeface="Arial" panose="020B0604020202020204" pitchFamily="34" charset="0"/>
              </a:rPr>
              <a:t>DESINCORPORAÇÃO                                Descarga de Material de consumo</a:t>
            </a:r>
          </a:p>
          <a:p>
            <a:pPr marL="0" indent="0">
              <a:buNone/>
            </a:pPr>
            <a:endParaRPr lang="pt-BR" sz="2200" b="1" dirty="0">
              <a:latin typeface="Arial" panose="020B0604020202020204" pitchFamily="34" charset="0"/>
              <a:cs typeface="Arial" panose="020B0604020202020204" pitchFamily="34" charset="0"/>
            </a:endParaRPr>
          </a:p>
          <a:p>
            <a:pPr marL="0" indent="0">
              <a:buNone/>
            </a:pPr>
            <a:endParaRPr lang="pt-BR" sz="2200" b="1" dirty="0">
              <a:latin typeface="Arial" panose="020B0604020202020204" pitchFamily="34" charset="0"/>
              <a:cs typeface="Arial" panose="020B0604020202020204" pitchFamily="34" charset="0"/>
            </a:endParaRPr>
          </a:p>
          <a:p>
            <a:pPr marL="0" indent="0">
              <a:buNone/>
            </a:pPr>
            <a:r>
              <a:rPr lang="pt-BR" sz="2200" b="1" dirty="0">
                <a:latin typeface="Arial" panose="020B0604020202020204" pitchFamily="34" charset="0"/>
                <a:cs typeface="Arial" panose="020B0604020202020204" pitchFamily="34" charset="0"/>
              </a:rPr>
              <a:t>14 -	Produção Interna</a:t>
            </a:r>
          </a:p>
          <a:p>
            <a:pPr marL="0" indent="0">
              <a:buNone/>
            </a:pPr>
            <a:endParaRPr lang="pt-BR" sz="2200" b="1" dirty="0">
              <a:latin typeface="Arial" panose="020B0604020202020204" pitchFamily="34" charset="0"/>
              <a:cs typeface="Arial" panose="020B0604020202020204" pitchFamily="34" charset="0"/>
            </a:endParaRPr>
          </a:p>
          <a:p>
            <a:pPr marL="0" indent="0" algn="just">
              <a:buNone/>
            </a:pPr>
            <a:r>
              <a:rPr lang="pt-BR" sz="2200" dirty="0">
                <a:latin typeface="Arial" panose="020B0604020202020204" pitchFamily="34" charset="0"/>
                <a:cs typeface="Arial" panose="020B0604020202020204" pitchFamily="34" charset="0"/>
              </a:rPr>
              <a:t>	O recebimento e a inclusão em carga do material produzido pela Unidade ou  Órgão, tanto para material </a:t>
            </a:r>
            <a:r>
              <a:rPr lang="pt-BR" sz="2200" b="1" dirty="0">
                <a:latin typeface="Arial" panose="020B0604020202020204" pitchFamily="34" charset="0"/>
                <a:cs typeface="Arial" panose="020B0604020202020204" pitchFamily="34" charset="0"/>
              </a:rPr>
              <a:t>PERMANENTE</a:t>
            </a:r>
            <a:r>
              <a:rPr lang="pt-BR" sz="2200" dirty="0">
                <a:latin typeface="Arial" panose="020B0604020202020204" pitchFamily="34" charset="0"/>
                <a:cs typeface="Arial" panose="020B0604020202020204" pitchFamily="34" charset="0"/>
              </a:rPr>
              <a:t> quanto para </a:t>
            </a:r>
            <a:r>
              <a:rPr lang="pt-BR" sz="2200" b="1" dirty="0">
                <a:latin typeface="Arial" panose="020B0604020202020204" pitchFamily="34" charset="0"/>
                <a:cs typeface="Arial" panose="020B0604020202020204" pitchFamily="34" charset="0"/>
              </a:rPr>
              <a:t>CONSUMO</a:t>
            </a:r>
            <a:r>
              <a:rPr lang="pt-BR" sz="2200" dirty="0">
                <a:latin typeface="Arial" panose="020B0604020202020204" pitchFamily="34" charset="0"/>
                <a:cs typeface="Arial" panose="020B0604020202020204" pitchFamily="34" charset="0"/>
              </a:rPr>
              <a:t>, será realizada à vista de processo regular com base na apropriação de custos feita pela unidade produtora, apurados na “Guia de Produção” ou, na falta destes, na valorização efetuada por Comissão de Avaliação, designada para esse fim.</a:t>
            </a:r>
          </a:p>
          <a:p>
            <a:pPr marL="0" indent="0" algn="just">
              <a:buNone/>
            </a:pPr>
            <a:endParaRPr lang="pt-BR" sz="2200" b="1" dirty="0">
              <a:latin typeface="Arial" panose="020B0604020202020204" pitchFamily="34" charset="0"/>
              <a:cs typeface="Arial" panose="020B0604020202020204" pitchFamily="34" charset="0"/>
            </a:endParaRPr>
          </a:p>
          <a:p>
            <a:endParaRPr lang="pt-BR" dirty="0"/>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52</a:t>
            </a:fld>
            <a:endParaRPr lang="pt-BR"/>
          </a:p>
        </p:txBody>
      </p:sp>
    </p:spTree>
    <p:extLst>
      <p:ext uri="{BB962C8B-B14F-4D97-AF65-F5344CB8AC3E}">
        <p14:creationId xmlns:p14="http://schemas.microsoft.com/office/powerpoint/2010/main" val="11251810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1003506" cy="528034"/>
          </a:xfrm>
        </p:spPr>
        <p:txBody>
          <a:bodyPr>
            <a:normAutofit/>
          </a:bodyPr>
          <a:lstStyle/>
          <a:p>
            <a:pPr algn="r"/>
            <a:r>
              <a:rPr lang="pt-BR" sz="1600" b="1" dirty="0">
                <a:solidFill>
                  <a:srgbClr val="FF0000"/>
                </a:solidFill>
                <a:latin typeface="Arial" panose="020B0604020202020204" pitchFamily="34" charset="0"/>
                <a:cs typeface="Arial" panose="020B0604020202020204" pitchFamily="34" charset="0"/>
              </a:rPr>
              <a:t>DESINCORPORAÇÃO, DEPRECIAÇÃO e BAIXA DE ATIVOS</a:t>
            </a:r>
            <a:endParaRPr lang="pt-BR" sz="16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01055" y="1236373"/>
            <a:ext cx="10608733" cy="4940590"/>
          </a:xfrm>
        </p:spPr>
        <p:txBody>
          <a:bodyPr>
            <a:normAutofit/>
          </a:bodyPr>
          <a:lstStyle/>
          <a:p>
            <a:pPr marL="0" indent="0">
              <a:buNone/>
            </a:pPr>
            <a:r>
              <a:rPr lang="pt-BR" sz="2200" b="1" dirty="0">
                <a:latin typeface="Arial" panose="020B0604020202020204" pitchFamily="34" charset="0"/>
                <a:cs typeface="Arial" panose="020B0604020202020204" pitchFamily="34" charset="0"/>
              </a:rPr>
              <a:t>14 - 	Produção Interna</a:t>
            </a:r>
          </a:p>
          <a:p>
            <a:pPr marL="0" indent="0">
              <a:buNone/>
            </a:pPr>
            <a:endParaRPr lang="pt-BR" sz="2200" b="1" dirty="0">
              <a:latin typeface="Arial" panose="020B0604020202020204" pitchFamily="34" charset="0"/>
              <a:cs typeface="Arial" panose="020B0604020202020204" pitchFamily="34" charset="0"/>
            </a:endParaRPr>
          </a:p>
          <a:p>
            <a:pPr marL="0" indent="0">
              <a:buNone/>
            </a:pPr>
            <a:endParaRPr lang="pt-BR" sz="2200" b="1" dirty="0">
              <a:latin typeface="Arial" panose="020B0604020202020204" pitchFamily="34" charset="0"/>
              <a:cs typeface="Arial" panose="020B0604020202020204" pitchFamily="34" charset="0"/>
            </a:endParaRPr>
          </a:p>
          <a:p>
            <a:pPr marL="0" indent="0">
              <a:buNone/>
            </a:pPr>
            <a:r>
              <a:rPr lang="pt-BR" sz="2200" dirty="0">
                <a:latin typeface="Arial" panose="020B0604020202020204" pitchFamily="34" charset="0"/>
                <a:cs typeface="Arial" panose="020B0604020202020204" pitchFamily="34" charset="0"/>
              </a:rPr>
              <a:t>	O valor do bem produzido pelo órgão sistêmico será igual à soma dos custos estimados para MATÉRIA PRIMA, MÃO DE OBRA, DESGASTES DE EQUIPAMENTOS (depreciação), ENERGIA CONSUMIDA NA PRODUÇÃO, ETC.</a:t>
            </a:r>
          </a:p>
          <a:p>
            <a:pPr marL="0" indent="0">
              <a:buNone/>
            </a:pPr>
            <a:endParaRPr lang="pt-BR" sz="2200" b="1" dirty="0">
              <a:latin typeface="Arial" panose="020B0604020202020204" pitchFamily="34" charset="0"/>
              <a:cs typeface="Arial" panose="020B0604020202020204" pitchFamily="34" charset="0"/>
            </a:endParaRPr>
          </a:p>
          <a:p>
            <a:pPr algn="just"/>
            <a:endParaRPr lang="pt-BR" sz="2200" b="1" dirty="0">
              <a:latin typeface="Arial" panose="020B0604020202020204" pitchFamily="34" charset="0"/>
              <a:cs typeface="Arial" panose="020B0604020202020204" pitchFamily="34" charset="0"/>
            </a:endParaRPr>
          </a:p>
          <a:p>
            <a:endParaRPr lang="pt-BR" dirty="0"/>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53</a:t>
            </a:fld>
            <a:endParaRPr lang="pt-BR"/>
          </a:p>
        </p:txBody>
      </p:sp>
      <p:sp>
        <p:nvSpPr>
          <p:cNvPr id="6" name="Título 1"/>
          <p:cNvSpPr txBox="1">
            <a:spLocks/>
          </p:cNvSpPr>
          <p:nvPr/>
        </p:nvSpPr>
        <p:spPr>
          <a:xfrm>
            <a:off x="3089564" y="708339"/>
            <a:ext cx="8604453" cy="5280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pt-BR"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84467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D18539E-79BC-3408-2195-75F8350FF28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B0567BC-36B7-EC6F-0904-37987307765C}"/>
              </a:ext>
            </a:extLst>
          </p:cNvPr>
          <p:cNvSpPr>
            <a:spLocks noGrp="1"/>
          </p:cNvSpPr>
          <p:nvPr>
            <p:ph type="title"/>
          </p:nvPr>
        </p:nvSpPr>
        <p:spPr>
          <a:xfrm>
            <a:off x="5902036" y="595745"/>
            <a:ext cx="5882132" cy="353575"/>
          </a:xfrm>
        </p:spPr>
        <p:txBody>
          <a:bodyPr>
            <a:normAutofit/>
          </a:bodyPr>
          <a:lstStyle/>
          <a:p>
            <a:pPr algn="ctr"/>
            <a:r>
              <a:rPr lang="pt-BR" sz="1400" b="1" dirty="0">
                <a:solidFill>
                  <a:srgbClr val="FF0000"/>
                </a:solidFill>
                <a:latin typeface="Arial" panose="020B0604020202020204" pitchFamily="34" charset="0"/>
                <a:cs typeface="Arial" panose="020B0604020202020204" pitchFamily="34" charset="0"/>
              </a:rPr>
              <a:t>DESINCORPORAÇÃO, DEPRECIAÇÃO e BAIXA DE ATIVOS</a:t>
            </a:r>
            <a:endParaRPr lang="pt-BR" sz="1400" b="1" dirty="0">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64099240-0665-6A55-27D8-7D2426768B6F}"/>
              </a:ext>
            </a:extLst>
          </p:cNvPr>
          <p:cNvSpPr>
            <a:spLocks noGrp="1"/>
          </p:cNvSpPr>
          <p:nvPr>
            <p:ph idx="1"/>
          </p:nvPr>
        </p:nvSpPr>
        <p:spPr>
          <a:xfrm>
            <a:off x="801055" y="1085850"/>
            <a:ext cx="11390945" cy="5772150"/>
          </a:xfrm>
        </p:spPr>
        <p:txBody>
          <a:bodyPr>
            <a:normAutofit/>
          </a:bodyPr>
          <a:lstStyle/>
          <a:p>
            <a:pPr marL="0" indent="0">
              <a:buNone/>
            </a:pPr>
            <a:r>
              <a:rPr lang="pt-BR" sz="2000" b="1" dirty="0">
                <a:highlight>
                  <a:srgbClr val="FFFF00"/>
                </a:highlight>
                <a:latin typeface="Arial" panose="020B0604020202020204" pitchFamily="34" charset="0"/>
                <a:cs typeface="Arial" panose="020B0604020202020204" pitchFamily="34" charset="0"/>
              </a:rPr>
              <a:t>Adquiridos por compra     -      Produção Interna -  Modelo de Ordem de Produção</a:t>
            </a:r>
          </a:p>
          <a:p>
            <a:pPr marL="0" indent="0" algn="ctr">
              <a:buNone/>
            </a:pPr>
            <a:endParaRPr lang="pt-BR" b="1" dirty="0">
              <a:latin typeface="Arial" panose="020B0604020202020204" pitchFamily="34" charset="0"/>
              <a:cs typeface="Arial" panose="020B0604020202020204" pitchFamily="34" charset="0"/>
            </a:endParaRPr>
          </a:p>
          <a:p>
            <a:pPr marL="0" indent="0">
              <a:buNone/>
            </a:pPr>
            <a:r>
              <a:rPr lang="pt-BR" dirty="0">
                <a:latin typeface="Arial" panose="020B0604020202020204" pitchFamily="34" charset="0"/>
                <a:cs typeface="Arial" panose="020B0604020202020204" pitchFamily="34" charset="0"/>
              </a:rPr>
              <a:t>	</a:t>
            </a:r>
            <a:endParaRPr lang="pt-BR" b="1" dirty="0">
              <a:latin typeface="Arial" panose="020B0604020202020204" pitchFamily="34" charset="0"/>
              <a:cs typeface="Arial" panose="020B0604020202020204" pitchFamily="34" charset="0"/>
            </a:endParaRPr>
          </a:p>
          <a:p>
            <a:endParaRPr lang="pt-BR" dirty="0"/>
          </a:p>
        </p:txBody>
      </p:sp>
      <p:sp>
        <p:nvSpPr>
          <p:cNvPr id="4" name="Espaço Reservado para Rodapé 3">
            <a:extLst>
              <a:ext uri="{FF2B5EF4-FFF2-40B4-BE49-F238E27FC236}">
                <a16:creationId xmlns:a16="http://schemas.microsoft.com/office/drawing/2014/main" id="{683D40FD-B13F-2288-DB9E-4C15D2280C60}"/>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7AC588A8-25EB-E9BF-78B2-F376CD502298}"/>
              </a:ext>
            </a:extLst>
          </p:cNvPr>
          <p:cNvSpPr>
            <a:spLocks noGrp="1"/>
          </p:cNvSpPr>
          <p:nvPr>
            <p:ph type="sldNum" sz="quarter" idx="12"/>
          </p:nvPr>
        </p:nvSpPr>
        <p:spPr/>
        <p:txBody>
          <a:bodyPr/>
          <a:lstStyle/>
          <a:p>
            <a:fld id="{F5EF8141-5781-4FD4-9552-C5D35CA5005E}" type="slidenum">
              <a:rPr lang="pt-BR" smtClean="0"/>
              <a:t>54</a:t>
            </a:fld>
            <a:endParaRPr lang="pt-BR"/>
          </a:p>
        </p:txBody>
      </p:sp>
      <p:sp>
        <p:nvSpPr>
          <p:cNvPr id="6" name="Título 1">
            <a:extLst>
              <a:ext uri="{FF2B5EF4-FFF2-40B4-BE49-F238E27FC236}">
                <a16:creationId xmlns:a16="http://schemas.microsoft.com/office/drawing/2014/main" id="{8CAEAE00-489D-354C-21CA-8DE000E46E08}"/>
              </a:ext>
            </a:extLst>
          </p:cNvPr>
          <p:cNvSpPr txBox="1">
            <a:spLocks/>
          </p:cNvSpPr>
          <p:nvPr/>
        </p:nvSpPr>
        <p:spPr>
          <a:xfrm>
            <a:off x="7232073" y="4785235"/>
            <a:ext cx="6415435" cy="5280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pt-BR" sz="1400" b="1" dirty="0">
              <a:latin typeface="Arial" panose="020B0604020202020204" pitchFamily="34" charset="0"/>
              <a:cs typeface="Arial" panose="020B0604020202020204" pitchFamily="34" charset="0"/>
            </a:endParaRPr>
          </a:p>
        </p:txBody>
      </p:sp>
      <p:graphicFrame>
        <p:nvGraphicFramePr>
          <p:cNvPr id="7" name="Tabela 6">
            <a:extLst>
              <a:ext uri="{FF2B5EF4-FFF2-40B4-BE49-F238E27FC236}">
                <a16:creationId xmlns:a16="http://schemas.microsoft.com/office/drawing/2014/main" id="{34144F30-F97B-7CB8-35E7-F01953578A18}"/>
              </a:ext>
            </a:extLst>
          </p:cNvPr>
          <p:cNvGraphicFramePr>
            <a:graphicFrameLocks noGrp="1"/>
          </p:cNvGraphicFramePr>
          <p:nvPr>
            <p:extLst>
              <p:ext uri="{D42A27DB-BD31-4B8C-83A1-F6EECF244321}">
                <p14:modId xmlns:p14="http://schemas.microsoft.com/office/powerpoint/2010/main" val="1757618728"/>
              </p:ext>
            </p:extLst>
          </p:nvPr>
        </p:nvGraphicFramePr>
        <p:xfrm>
          <a:off x="228598" y="1463361"/>
          <a:ext cx="11901055" cy="5258109"/>
        </p:xfrm>
        <a:graphic>
          <a:graphicData uri="http://schemas.openxmlformats.org/drawingml/2006/table">
            <a:tbl>
              <a:tblPr>
                <a:tableStyleId>{5C22544A-7EE6-4342-B048-85BDC9FD1C3A}</a:tableStyleId>
              </a:tblPr>
              <a:tblGrid>
                <a:gridCol w="6029865">
                  <a:extLst>
                    <a:ext uri="{9D8B030D-6E8A-4147-A177-3AD203B41FA5}">
                      <a16:colId xmlns:a16="http://schemas.microsoft.com/office/drawing/2014/main" val="2578729768"/>
                    </a:ext>
                  </a:extLst>
                </a:gridCol>
                <a:gridCol w="1771935">
                  <a:extLst>
                    <a:ext uri="{9D8B030D-6E8A-4147-A177-3AD203B41FA5}">
                      <a16:colId xmlns:a16="http://schemas.microsoft.com/office/drawing/2014/main" val="1864155534"/>
                    </a:ext>
                  </a:extLst>
                </a:gridCol>
                <a:gridCol w="1824830">
                  <a:extLst>
                    <a:ext uri="{9D8B030D-6E8A-4147-A177-3AD203B41FA5}">
                      <a16:colId xmlns:a16="http://schemas.microsoft.com/office/drawing/2014/main" val="2342323638"/>
                    </a:ext>
                  </a:extLst>
                </a:gridCol>
                <a:gridCol w="2274425">
                  <a:extLst>
                    <a:ext uri="{9D8B030D-6E8A-4147-A177-3AD203B41FA5}">
                      <a16:colId xmlns:a16="http://schemas.microsoft.com/office/drawing/2014/main" val="3220544540"/>
                    </a:ext>
                  </a:extLst>
                </a:gridCol>
              </a:tblGrid>
              <a:tr h="233482">
                <a:tc gridSpan="4">
                  <a:txBody>
                    <a:bodyPr/>
                    <a:lstStyle/>
                    <a:p>
                      <a:pPr algn="l" fontAlgn="b"/>
                      <a:r>
                        <a:rPr lang="pt-BR" sz="1200" u="none" strike="noStrike" dirty="0">
                          <a:effectLst/>
                          <a:latin typeface="Arial Black" panose="020B0A04020102020204" pitchFamily="34" charset="0"/>
                        </a:rPr>
                        <a:t>PRODUÇÃO INTERNA:  Blocos de Rascunho                         nº</a:t>
                      </a:r>
                      <a:endParaRPr lang="pt-BR" sz="1200" b="1" i="0" u="none" strike="noStrike" dirty="0">
                        <a:solidFill>
                          <a:srgbClr val="000000"/>
                        </a:solidFill>
                        <a:effectLst/>
                        <a:latin typeface="Arial Black" panose="020B0A04020102020204" pitchFamily="34" charset="0"/>
                      </a:endParaRPr>
                    </a:p>
                  </a:txBody>
                  <a:tcPr marL="9525" marR="9525" marT="9525" marB="0" anchor="b"/>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734635152"/>
                  </a:ext>
                </a:extLst>
              </a:tr>
              <a:tr h="479369">
                <a:tc>
                  <a:txBody>
                    <a:bodyPr/>
                    <a:lstStyle/>
                    <a:p>
                      <a:pPr algn="l" fontAlgn="b"/>
                      <a:r>
                        <a:rPr lang="pt-BR" sz="1200" u="none" strike="noStrike" dirty="0">
                          <a:effectLst/>
                          <a:latin typeface="Arial Black" panose="020B0A04020102020204" pitchFamily="34" charset="0"/>
                        </a:rPr>
                        <a:t>MATÉRIA PRIMA</a:t>
                      </a:r>
                      <a:endParaRPr lang="pt-BR" sz="1200" b="1" i="0" u="none" strike="noStrike" dirty="0">
                        <a:solidFill>
                          <a:srgbClr val="000000"/>
                        </a:solidFill>
                        <a:effectLst/>
                        <a:latin typeface="Arial Black" panose="020B0A04020102020204" pitchFamily="34" charset="0"/>
                      </a:endParaRPr>
                    </a:p>
                  </a:txBody>
                  <a:tcPr marL="9525" marR="9525" marT="9525" marB="0" anchor="b"/>
                </a:tc>
                <a:tc>
                  <a:txBody>
                    <a:bodyPr/>
                    <a:lstStyle/>
                    <a:p>
                      <a:pPr algn="ctr" fontAlgn="b"/>
                      <a:r>
                        <a:rPr lang="pt-BR" sz="1200" u="none" strike="noStrike">
                          <a:effectLst/>
                          <a:latin typeface="Arial Black" panose="020B0A04020102020204" pitchFamily="34" charset="0"/>
                        </a:rPr>
                        <a:t>VL. UNIT</a:t>
                      </a:r>
                      <a:endParaRPr lang="pt-BR" sz="1200" b="1" i="0" u="none" strike="noStrike">
                        <a:solidFill>
                          <a:srgbClr val="000000"/>
                        </a:solidFill>
                        <a:effectLst/>
                        <a:latin typeface="Arial Black" panose="020B0A04020102020204" pitchFamily="34" charset="0"/>
                      </a:endParaRPr>
                    </a:p>
                  </a:txBody>
                  <a:tcPr marL="9525" marR="9525" marT="9525" marB="0" anchor="b"/>
                </a:tc>
                <a:tc>
                  <a:txBody>
                    <a:bodyPr/>
                    <a:lstStyle/>
                    <a:p>
                      <a:pPr algn="ctr" fontAlgn="b"/>
                      <a:r>
                        <a:rPr lang="pt-BR" sz="1200" u="none" strike="noStrike">
                          <a:effectLst/>
                          <a:latin typeface="Arial Black" panose="020B0A04020102020204" pitchFamily="34" charset="0"/>
                        </a:rPr>
                        <a:t>QUANT.</a:t>
                      </a:r>
                      <a:endParaRPr lang="pt-BR" sz="1200" b="1" i="0" u="none" strike="noStrike">
                        <a:solidFill>
                          <a:srgbClr val="000000"/>
                        </a:solidFill>
                        <a:effectLst/>
                        <a:latin typeface="Arial Black" panose="020B0A04020102020204" pitchFamily="34" charset="0"/>
                      </a:endParaRPr>
                    </a:p>
                  </a:txBody>
                  <a:tcPr marL="9525" marR="9525" marT="9525" marB="0" anchor="b"/>
                </a:tc>
                <a:tc>
                  <a:txBody>
                    <a:bodyPr/>
                    <a:lstStyle/>
                    <a:p>
                      <a:pPr algn="ctr" fontAlgn="b"/>
                      <a:r>
                        <a:rPr lang="pt-BR" sz="1200" u="none" strike="noStrike">
                          <a:effectLst/>
                          <a:latin typeface="Arial Black" panose="020B0A04020102020204" pitchFamily="34" charset="0"/>
                        </a:rPr>
                        <a:t>TOTAL</a:t>
                      </a:r>
                      <a:endParaRPr lang="pt-BR" sz="1200" b="1" i="0" u="none" strike="noStrike">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3719134786"/>
                  </a:ext>
                </a:extLst>
              </a:tr>
              <a:tr h="314947">
                <a:tc>
                  <a:txBody>
                    <a:bodyPr/>
                    <a:lstStyle/>
                    <a:p>
                      <a:pPr algn="l" fontAlgn="b"/>
                      <a:r>
                        <a:rPr lang="pt-BR" sz="1200" u="none" strike="noStrike" dirty="0">
                          <a:effectLst/>
                          <a:latin typeface="Arial Black" panose="020B0A04020102020204" pitchFamily="34" charset="0"/>
                        </a:rPr>
                        <a:t>Papel Sulfite</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r" fontAlgn="b"/>
                      <a:r>
                        <a:rPr lang="pt-BR" sz="1200" u="none" strike="noStrike">
                          <a:effectLst/>
                          <a:latin typeface="Arial Black" panose="020B0A04020102020204" pitchFamily="34" charset="0"/>
                        </a:rPr>
                        <a:t>5,00</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r" fontAlgn="b"/>
                      <a:r>
                        <a:rPr lang="pt-BR" sz="1200" u="none" strike="noStrike" dirty="0">
                          <a:effectLst/>
                          <a:latin typeface="Arial Black" panose="020B0A04020102020204" pitchFamily="34" charset="0"/>
                        </a:rPr>
                        <a:t>         100</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500,00 </a:t>
                      </a:r>
                      <a:endParaRPr lang="pt-BR" sz="1200" b="0" i="0" u="none" strike="noStrike">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3079993078"/>
                  </a:ext>
                </a:extLst>
              </a:tr>
              <a:tr h="314947">
                <a:tc>
                  <a:txBody>
                    <a:bodyPr/>
                    <a:lstStyle/>
                    <a:p>
                      <a:pPr algn="l" fontAlgn="b"/>
                      <a:r>
                        <a:rPr lang="pt-BR" sz="1200" b="0" i="0" u="none" strike="noStrike" dirty="0">
                          <a:solidFill>
                            <a:srgbClr val="000000"/>
                          </a:solidFill>
                          <a:effectLst/>
                          <a:latin typeface="Arial Black" panose="020B0A04020102020204" pitchFamily="34" charset="0"/>
                        </a:rPr>
                        <a:t> Cola</a:t>
                      </a:r>
                    </a:p>
                  </a:txBody>
                  <a:tcPr marL="9525" marR="9525" marT="9525" marB="0" anchor="b"/>
                </a:tc>
                <a:tc>
                  <a:txBody>
                    <a:bodyPr/>
                    <a:lstStyle/>
                    <a:p>
                      <a:pPr algn="l" fontAlgn="b"/>
                      <a:r>
                        <a:rPr lang="pt-BR" sz="1200" u="none" strike="noStrike" dirty="0">
                          <a:effectLst/>
                          <a:latin typeface="Arial Black" panose="020B0A04020102020204" pitchFamily="34" charset="0"/>
                        </a:rPr>
                        <a:t>                           1,50</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5</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75,00</a:t>
                      </a:r>
                      <a:endParaRPr lang="pt-BR" sz="1200" b="0" i="0" u="none" strike="noStrike" dirty="0">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3041042878"/>
                  </a:ext>
                </a:extLst>
              </a:tr>
              <a:tr h="314947">
                <a:tc>
                  <a:txBody>
                    <a:bodyPr/>
                    <a:lstStyle/>
                    <a:p>
                      <a:pPr algn="l" fontAlgn="b"/>
                      <a:r>
                        <a:rPr lang="pt-BR" sz="1200" u="none" strike="noStrike" dirty="0">
                          <a:effectLst/>
                          <a:latin typeface="Arial Black" panose="020B0A04020102020204" pitchFamily="34" charset="0"/>
                        </a:rPr>
                        <a:t> </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477096160"/>
                  </a:ext>
                </a:extLst>
              </a:tr>
              <a:tr h="314947">
                <a:tc>
                  <a:txBody>
                    <a:bodyPr/>
                    <a:lstStyle/>
                    <a:p>
                      <a:pPr algn="l" fontAlgn="b"/>
                      <a:r>
                        <a:rPr lang="pt-BR" sz="1200" u="none" strike="noStrike" dirty="0">
                          <a:effectLst/>
                          <a:latin typeface="Arial Black" panose="020B0A04020102020204" pitchFamily="34" charset="0"/>
                        </a:rPr>
                        <a:t>MÃO DE OBRA                 </a:t>
                      </a:r>
                      <a:endParaRPr lang="pt-BR" sz="1200" b="1"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250997482"/>
                  </a:ext>
                </a:extLst>
              </a:tr>
              <a:tr h="314947">
                <a:tc>
                  <a:txBody>
                    <a:bodyPr/>
                    <a:lstStyle/>
                    <a:p>
                      <a:pPr algn="l" fontAlgn="b"/>
                      <a:r>
                        <a:rPr lang="pt-BR" sz="1200" u="none" strike="noStrike" dirty="0">
                          <a:effectLst/>
                          <a:latin typeface="Arial Black" panose="020B0A04020102020204" pitchFamily="34" charset="0"/>
                        </a:rPr>
                        <a:t>Valor Mão de Obra                             5.000,00/160x2</a:t>
                      </a:r>
                      <a:endParaRPr lang="pt-BR" sz="1200" b="1" i="0" u="none" strike="noStrike" dirty="0">
                        <a:solidFill>
                          <a:srgbClr val="000000"/>
                        </a:solidFill>
                        <a:effectLst/>
                        <a:latin typeface="Arial Black" panose="020B0A04020102020204" pitchFamily="34" charset="0"/>
                      </a:endParaRPr>
                    </a:p>
                  </a:txBody>
                  <a:tcPr marL="9525" marR="9525" marT="9525" marB="0" anchor="b"/>
                </a:tc>
                <a:tc>
                  <a:txBody>
                    <a:bodyPr/>
                    <a:lstStyle/>
                    <a:p>
                      <a:pPr algn="r" fontAlgn="b"/>
                      <a:r>
                        <a:rPr lang="pt-BR" sz="1200" u="none" strike="noStrike" dirty="0">
                          <a:effectLst/>
                          <a:latin typeface="Arial Black" panose="020B0A04020102020204" pitchFamily="34" charset="0"/>
                        </a:rPr>
                        <a:t>5000,00</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ctr" fontAlgn="b"/>
                      <a:r>
                        <a:rPr lang="pt-BR" sz="1200" u="none" strike="noStrike" dirty="0">
                          <a:effectLst/>
                          <a:latin typeface="Arial Black" panose="020B0A04020102020204" pitchFamily="34" charset="0"/>
                        </a:rPr>
                        <a:t>2h</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62,50 </a:t>
                      </a:r>
                      <a:endParaRPr lang="pt-BR" sz="1200" b="0" i="0" u="none" strike="noStrike" dirty="0">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1681463373"/>
                  </a:ext>
                </a:extLst>
              </a:tr>
              <a:tr h="314947">
                <a:tc>
                  <a:txBody>
                    <a:bodyPr/>
                    <a:lstStyle/>
                    <a:p>
                      <a:pPr algn="l" fontAlgn="b"/>
                      <a:r>
                        <a:rPr lang="pt-BR" sz="1200" u="none" strike="noStrike" dirty="0">
                          <a:effectLst/>
                          <a:latin typeface="Arial Black" panose="020B0A04020102020204" pitchFamily="34" charset="0"/>
                        </a:rPr>
                        <a:t>DESGATES EQUIP (DEPRECIAÇÃO)    10% </a:t>
                      </a:r>
                      <a:r>
                        <a:rPr lang="pt-BR" sz="1200" u="none" strike="noStrike" dirty="0" err="1">
                          <a:effectLst/>
                          <a:latin typeface="Arial Black" panose="020B0A04020102020204" pitchFamily="34" charset="0"/>
                        </a:rPr>
                        <a:t>a.a</a:t>
                      </a:r>
                      <a:r>
                        <a:rPr lang="pt-BR" sz="1200" u="none" strike="noStrike" dirty="0">
                          <a:effectLst/>
                          <a:latin typeface="Arial Black" panose="020B0A04020102020204" pitchFamily="34" charset="0"/>
                        </a:rPr>
                        <a:t> </a:t>
                      </a:r>
                      <a:endParaRPr lang="pt-BR" sz="1200" b="1"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6000,00</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2h</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0,63 </a:t>
                      </a:r>
                      <a:endParaRPr lang="pt-BR" sz="1200" b="0" i="0" u="none" strike="noStrike" dirty="0">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2305951073"/>
                  </a:ext>
                </a:extLst>
              </a:tr>
              <a:tr h="314947">
                <a:tc>
                  <a:txBody>
                    <a:bodyPr/>
                    <a:lstStyle/>
                    <a:p>
                      <a:pPr algn="l" fontAlgn="b"/>
                      <a:r>
                        <a:rPr lang="pt-BR" sz="1200" u="none" strike="noStrike">
                          <a:effectLst/>
                          <a:latin typeface="Arial Black" panose="020B0A04020102020204" pitchFamily="34" charset="0"/>
                        </a:rPr>
                        <a:t> </a:t>
                      </a:r>
                      <a:endParaRPr lang="pt-BR" sz="1200" b="1"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2887596058"/>
                  </a:ext>
                </a:extLst>
              </a:tr>
              <a:tr h="314947">
                <a:tc>
                  <a:txBody>
                    <a:bodyPr/>
                    <a:lstStyle/>
                    <a:p>
                      <a:pPr algn="l" fontAlgn="b"/>
                      <a:r>
                        <a:rPr lang="pt-BR" sz="1200" u="none" strike="noStrike">
                          <a:effectLst/>
                          <a:latin typeface="Arial Black" panose="020B0A04020102020204" pitchFamily="34" charset="0"/>
                        </a:rPr>
                        <a:t>Energia Elétrica</a:t>
                      </a:r>
                      <a:endParaRPr lang="pt-BR" sz="1200" b="1"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ctr" fontAlgn="b"/>
                      <a:r>
                        <a:rPr lang="pt-BR" sz="1200" u="none" strike="noStrike">
                          <a:effectLst/>
                          <a:latin typeface="Arial Black" panose="020B0A04020102020204" pitchFamily="34" charset="0"/>
                        </a:rPr>
                        <a:t>2h</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5,00 </a:t>
                      </a:r>
                      <a:endParaRPr lang="pt-BR" sz="1200" b="0" i="0" u="none" strike="noStrike" dirty="0">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3127760433"/>
                  </a:ext>
                </a:extLst>
              </a:tr>
              <a:tr h="314947">
                <a:tc>
                  <a:txBody>
                    <a:bodyPr/>
                    <a:lstStyle/>
                    <a:p>
                      <a:pPr algn="l" fontAlgn="b"/>
                      <a:r>
                        <a:rPr lang="pt-BR" sz="1200" u="none" strike="noStrike" dirty="0">
                          <a:effectLst/>
                          <a:latin typeface="Arial Black" panose="020B0A04020102020204" pitchFamily="34" charset="0"/>
                        </a:rPr>
                        <a:t>Outros</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a:t>
                      </a:r>
                      <a:endParaRPr lang="pt-BR" sz="1200" b="0" i="0" u="none" strike="noStrike" dirty="0">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2337709065"/>
                  </a:ext>
                </a:extLst>
              </a:tr>
              <a:tr h="314947">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a:t>
                      </a:r>
                      <a:endParaRPr lang="pt-BR" sz="1200" b="0" i="0" u="none" strike="noStrike" dirty="0">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837222672"/>
                  </a:ext>
                </a:extLst>
              </a:tr>
              <a:tr h="314947">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a:t>
                      </a:r>
                      <a:endParaRPr lang="pt-BR" sz="1200" b="0" i="0" u="none" strike="noStrike" dirty="0">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3898123178"/>
                  </a:ext>
                </a:extLst>
              </a:tr>
              <a:tr h="314947">
                <a:tc>
                  <a:txBody>
                    <a:bodyPr/>
                    <a:lstStyle/>
                    <a:p>
                      <a:pPr algn="l" fontAlgn="b"/>
                      <a:r>
                        <a:rPr lang="pt-BR" sz="1400" u="none" strike="noStrike" dirty="0">
                          <a:effectLst/>
                          <a:latin typeface="Arial Black" panose="020B0A04020102020204" pitchFamily="34" charset="0"/>
                        </a:rPr>
                        <a:t>TOTAL</a:t>
                      </a:r>
                      <a:endParaRPr lang="pt-BR" sz="1400" b="1"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400" u="none" strike="noStrike" dirty="0">
                          <a:effectLst/>
                          <a:latin typeface="Arial Black" panose="020B0A04020102020204" pitchFamily="34" charset="0"/>
                        </a:rPr>
                        <a:t>         643,13 </a:t>
                      </a:r>
                      <a:endParaRPr lang="pt-BR" sz="1400" b="1" i="0" u="none" strike="noStrike" dirty="0">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598537467"/>
                  </a:ext>
                </a:extLst>
              </a:tr>
              <a:tr h="522788">
                <a:tc>
                  <a:txBody>
                    <a:bodyPr/>
                    <a:lstStyle/>
                    <a:p>
                      <a:pPr algn="l" fontAlgn="b"/>
                      <a:r>
                        <a:rPr lang="pt-BR" sz="1200" u="none" strike="noStrike">
                          <a:effectLst/>
                          <a:latin typeface="Arial Black" panose="020B0A04020102020204" pitchFamily="34" charset="0"/>
                        </a:rPr>
                        <a:t>Produção Final</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100 Blocos</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a:t>
                      </a:r>
                      <a:endParaRPr lang="pt-BR" sz="1200" b="0" i="0" u="none" strike="noStrike" dirty="0">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688730492"/>
                  </a:ext>
                </a:extLst>
              </a:tr>
              <a:tr h="243106">
                <a:tc>
                  <a:txBody>
                    <a:bodyPr/>
                    <a:lstStyle/>
                    <a:p>
                      <a:pPr algn="l" fontAlgn="b"/>
                      <a:r>
                        <a:rPr lang="pt-BR" sz="1200" u="none" strike="noStrike">
                          <a:effectLst/>
                          <a:latin typeface="Arial Black" panose="020B0A04020102020204" pitchFamily="34" charset="0"/>
                        </a:rPr>
                        <a:t>Custo Unitário</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a:effectLst/>
                          <a:latin typeface="Arial Black" panose="020B0A04020102020204" pitchFamily="34" charset="0"/>
                        </a:rPr>
                        <a:t> </a:t>
                      </a:r>
                      <a:endParaRPr lang="pt-BR" sz="1200" b="0" i="0" u="none" strike="noStrike">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a:t>
                      </a:r>
                      <a:endParaRPr lang="pt-BR" sz="1200" b="0" i="0" u="none" strike="noStrike" dirty="0">
                        <a:solidFill>
                          <a:srgbClr val="000000"/>
                        </a:solidFill>
                        <a:effectLst/>
                        <a:latin typeface="Arial Black" panose="020B0A04020102020204" pitchFamily="34" charset="0"/>
                      </a:endParaRPr>
                    </a:p>
                  </a:txBody>
                  <a:tcPr marL="9525" marR="9525" marT="9525" marB="0" anchor="b"/>
                </a:tc>
                <a:tc>
                  <a:txBody>
                    <a:bodyPr/>
                    <a:lstStyle/>
                    <a:p>
                      <a:pPr algn="l" fontAlgn="b"/>
                      <a:r>
                        <a:rPr lang="pt-BR" sz="1200" u="none" strike="noStrike" dirty="0">
                          <a:effectLst/>
                          <a:latin typeface="Arial Black" panose="020B0A04020102020204" pitchFamily="34" charset="0"/>
                        </a:rPr>
                        <a:t>           6,43 </a:t>
                      </a:r>
                      <a:endParaRPr lang="pt-BR" sz="1200" b="1" i="0" u="none" strike="noStrike" dirty="0">
                        <a:solidFill>
                          <a:srgbClr val="000000"/>
                        </a:solidFill>
                        <a:effectLst/>
                        <a:latin typeface="Arial Black" panose="020B0A04020102020204" pitchFamily="34" charset="0"/>
                      </a:endParaRPr>
                    </a:p>
                  </a:txBody>
                  <a:tcPr marL="9525" marR="9525" marT="9525" marB="0" anchor="b"/>
                </a:tc>
                <a:extLst>
                  <a:ext uri="{0D108BD9-81ED-4DB2-BD59-A6C34878D82A}">
                    <a16:rowId xmlns:a16="http://schemas.microsoft.com/office/drawing/2014/main" val="2686117554"/>
                  </a:ext>
                </a:extLst>
              </a:tr>
            </a:tbl>
          </a:graphicData>
        </a:graphic>
      </p:graphicFrame>
    </p:spTree>
    <p:extLst>
      <p:ext uri="{BB962C8B-B14F-4D97-AF65-F5344CB8AC3E}">
        <p14:creationId xmlns:p14="http://schemas.microsoft.com/office/powerpoint/2010/main" val="41229688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708339"/>
            <a:ext cx="11694017" cy="528034"/>
          </a:xfrm>
        </p:spPr>
        <p:txBody>
          <a:bodyPr>
            <a:noAutofit/>
          </a:bodyPr>
          <a:lstStyle/>
          <a:p>
            <a:pPr algn="r"/>
            <a:r>
              <a:rPr lang="pt-BR" sz="1800" b="1" dirty="0">
                <a:solidFill>
                  <a:srgbClr val="FF0000"/>
                </a:solidFill>
                <a:latin typeface="Arial" panose="020B0604020202020204" pitchFamily="34" charset="0"/>
                <a:cs typeface="Arial" panose="020B0604020202020204" pitchFamily="34" charset="0"/>
              </a:rPr>
              <a:t>DESINCORPORAÇÃO, DEPRECIAÇÃO e BAIXA DE ATIVOS</a:t>
            </a:r>
            <a:endParaRPr lang="pt-BR" sz="18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592428" y="1236373"/>
            <a:ext cx="11294772" cy="4940590"/>
          </a:xfrm>
        </p:spPr>
        <p:txBody>
          <a:bodyPr>
            <a:normAutofit/>
          </a:bodyPr>
          <a:lstStyle/>
          <a:p>
            <a:pPr marL="0" indent="0">
              <a:buNone/>
            </a:pPr>
            <a:r>
              <a:rPr lang="pt-BR" sz="2200" b="1" dirty="0">
                <a:latin typeface="Arial" panose="020B0604020202020204" pitchFamily="34" charset="0"/>
                <a:cs typeface="Arial" panose="020B0604020202020204" pitchFamily="34" charset="0"/>
              </a:rPr>
              <a:t>         DESINCORPORAÇÃO       Descarga de Material de consumo</a:t>
            </a:r>
          </a:p>
          <a:p>
            <a:pPr algn="just"/>
            <a:endParaRPr lang="pt-BR" sz="2200" dirty="0">
              <a:latin typeface="Arial" panose="020B0604020202020204" pitchFamily="34" charset="0"/>
              <a:cs typeface="Arial" panose="020B0604020202020204" pitchFamily="34" charset="0"/>
            </a:endParaRPr>
          </a:p>
          <a:p>
            <a:pPr marL="0" indent="0" algn="just">
              <a:buNone/>
            </a:pPr>
            <a:r>
              <a:rPr lang="pt-BR" sz="2200" dirty="0">
                <a:latin typeface="Arial" panose="020B0604020202020204" pitchFamily="34" charset="0"/>
                <a:cs typeface="Arial" panose="020B0604020202020204" pitchFamily="34" charset="0"/>
              </a:rPr>
              <a:t>	</a:t>
            </a:r>
            <a:r>
              <a:rPr lang="pt-BR" sz="2200" b="1" dirty="0">
                <a:latin typeface="Arial" panose="020B0604020202020204" pitchFamily="34" charset="0"/>
                <a:cs typeface="Arial" panose="020B0604020202020204" pitchFamily="34" charset="0"/>
              </a:rPr>
              <a:t>15 - DEVOLUÇÃO AO FORNECEDOR </a:t>
            </a:r>
            <a:r>
              <a:rPr lang="pt-BR" sz="2200" dirty="0">
                <a:latin typeface="Arial" panose="020B0604020202020204" pitchFamily="34" charset="0"/>
                <a:cs typeface="Arial" panose="020B0604020202020204" pitchFamily="34" charset="0"/>
              </a:rPr>
              <a:t>- quando a compra tiver ocorrido em exercícios anteriores, em virtude de divergência entre o material recebido e  aceito e a nota de empenho. (amostragem) IN/SEDAP/205/88 – letra I – item 4.1.</a:t>
            </a:r>
          </a:p>
          <a:p>
            <a:pPr marL="0" indent="0" algn="just">
              <a:buNone/>
            </a:pPr>
            <a:endParaRPr lang="pt-BR" sz="2200" dirty="0">
              <a:latin typeface="Arial" panose="020B0604020202020204" pitchFamily="34" charset="0"/>
              <a:cs typeface="Arial" panose="020B0604020202020204" pitchFamily="34" charset="0"/>
            </a:endParaRPr>
          </a:p>
          <a:p>
            <a:pPr marL="0" indent="0" algn="just">
              <a:buNone/>
            </a:pPr>
            <a:r>
              <a:rPr lang="pt-BR" sz="2200" dirty="0">
                <a:latin typeface="Arial" panose="020B0604020202020204" pitchFamily="34" charset="0"/>
                <a:cs typeface="Arial" panose="020B0604020202020204" pitchFamily="34" charset="0"/>
              </a:rPr>
              <a:t>	</a:t>
            </a:r>
            <a:r>
              <a:rPr lang="pt-BR" sz="2200" b="1" dirty="0">
                <a:latin typeface="Arial" panose="020B0604020202020204" pitchFamily="34" charset="0"/>
                <a:cs typeface="Arial" panose="020B0604020202020204" pitchFamily="34" charset="0"/>
              </a:rPr>
              <a:t>16- SAÍDAS DO ALMOXARIFADO PARA PESQUISA.</a:t>
            </a:r>
          </a:p>
          <a:p>
            <a:pPr marL="0" indent="0" algn="just">
              <a:buNone/>
            </a:pPr>
            <a:endParaRPr lang="pt-BR" sz="2200" dirty="0">
              <a:latin typeface="Arial" panose="020B0604020202020204" pitchFamily="34" charset="0"/>
              <a:cs typeface="Arial" panose="020B0604020202020204" pitchFamily="34" charset="0"/>
            </a:endParaRPr>
          </a:p>
          <a:p>
            <a:pPr marL="0" indent="0" algn="just">
              <a:buNone/>
            </a:pPr>
            <a:endParaRPr lang="pt-BR" dirty="0"/>
          </a:p>
        </p:txBody>
      </p:sp>
      <p:sp>
        <p:nvSpPr>
          <p:cNvPr id="4" name="Espaço Reservado para Rodapé 3"/>
          <p:cNvSpPr>
            <a:spLocks noGrp="1"/>
          </p:cNvSpPr>
          <p:nvPr>
            <p:ph type="ftr" sz="quarter" idx="11"/>
          </p:nvPr>
        </p:nvSpPr>
        <p:spPr>
          <a:xfrm>
            <a:off x="0" y="6586180"/>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367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1DA797C-54DE-FD77-9B39-9BE45597E6C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333F46F-40B5-3308-3CCF-8CE731C6E8DD}"/>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590BD4A4-8D8B-E301-9259-5C986670A346}"/>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A84DA15B-F53F-0EEF-5CF0-8E70608895B2}"/>
              </a:ext>
            </a:extLst>
          </p:cNvPr>
          <p:cNvSpPr>
            <a:spLocks noGrp="1"/>
          </p:cNvSpPr>
          <p:nvPr>
            <p:ph type="ftr" sz="quarter" idx="11"/>
          </p:nvPr>
        </p:nvSpPr>
        <p:spPr/>
        <p:txBody>
          <a:bodyPr/>
          <a:lstStyle/>
          <a:p>
            <a:r>
              <a:rPr lang="pt-BR"/>
              <a:t>UNYPÚBLICA UNYFLEX</a:t>
            </a:r>
          </a:p>
        </p:txBody>
      </p:sp>
      <p:sp>
        <p:nvSpPr>
          <p:cNvPr id="5" name="Espaço Reservado para Número de Slide 4">
            <a:extLst>
              <a:ext uri="{FF2B5EF4-FFF2-40B4-BE49-F238E27FC236}">
                <a16:creationId xmlns:a16="http://schemas.microsoft.com/office/drawing/2014/main" id="{45AF0EB9-61BE-C95A-6FB9-972ACF6EFED3}"/>
              </a:ext>
            </a:extLst>
          </p:cNvPr>
          <p:cNvSpPr>
            <a:spLocks noGrp="1"/>
          </p:cNvSpPr>
          <p:nvPr>
            <p:ph type="sldNum" sz="quarter" idx="12"/>
          </p:nvPr>
        </p:nvSpPr>
        <p:spPr/>
        <p:txBody>
          <a:bodyPr/>
          <a:lstStyle/>
          <a:p>
            <a:fld id="{F5EF8141-5781-4FD4-9552-C5D35CA5005E}" type="slidenum">
              <a:rPr lang="pt-BR" smtClean="0"/>
              <a:t>56</a:t>
            </a:fld>
            <a:endParaRPr lang="pt-BR"/>
          </a:p>
        </p:txBody>
      </p:sp>
      <p:sp>
        <p:nvSpPr>
          <p:cNvPr id="6" name="Espaço Reservado para Conteúdo 2">
            <a:extLst>
              <a:ext uri="{FF2B5EF4-FFF2-40B4-BE49-F238E27FC236}">
                <a16:creationId xmlns:a16="http://schemas.microsoft.com/office/drawing/2014/main" id="{1C3E7C1C-EEDD-6178-FE2D-037766F4F845}"/>
              </a:ext>
            </a:extLst>
          </p:cNvPr>
          <p:cNvSpPr txBox="1">
            <a:spLocks/>
          </p:cNvSpPr>
          <p:nvPr/>
        </p:nvSpPr>
        <p:spPr>
          <a:xfrm>
            <a:off x="780662" y="1236373"/>
            <a:ext cx="10573137" cy="4940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pt-BR" dirty="0">
                <a:latin typeface="Arial" panose="020B0604020202020204" pitchFamily="34" charset="0"/>
                <a:cs typeface="Arial" panose="020B0604020202020204" pitchFamily="34" charset="0"/>
              </a:rPr>
              <a:t>            </a:t>
            </a:r>
          </a:p>
          <a:p>
            <a:pPr marL="0" indent="0" algn="just">
              <a:buFont typeface="Arial" panose="020B0604020202020204" pitchFamily="34" charset="0"/>
              <a:buNone/>
            </a:pPr>
            <a:endParaRPr lang="pt-BR" dirty="0">
              <a:latin typeface="Arial" panose="020B0604020202020204" pitchFamily="34" charset="0"/>
              <a:cs typeface="Arial" panose="020B0604020202020204" pitchFamily="34" charset="0"/>
            </a:endParaRPr>
          </a:p>
          <a:p>
            <a:pPr marL="0" indent="0" algn="ctr">
              <a:buFont typeface="Arial" panose="020B0604020202020204" pitchFamily="34" charset="0"/>
              <a:buNone/>
            </a:pPr>
            <a:r>
              <a:rPr lang="pt-BR" dirty="0">
                <a:latin typeface="Arial" panose="020B0604020202020204" pitchFamily="34" charset="0"/>
                <a:cs typeface="Arial" panose="020B0604020202020204" pitchFamily="34" charset="0"/>
              </a:rPr>
              <a:t>	  </a:t>
            </a:r>
            <a:r>
              <a:rPr lang="pt-BR" dirty="0">
                <a:highlight>
                  <a:srgbClr val="FFFF00"/>
                </a:highlight>
                <a:latin typeface="Arial" panose="020B0604020202020204" pitchFamily="34" charset="0"/>
                <a:cs typeface="Arial" panose="020B0604020202020204" pitchFamily="34" charset="0"/>
              </a:rPr>
              <a:t>REGRAS DE DEPRECIAÇÃO ACUMULADA, AMORTIZAÇÃO E EXAUSTÃO NO SETOR PÚBLICO              </a:t>
            </a:r>
          </a:p>
          <a:p>
            <a:pPr marL="0" indent="0" algn="ctr">
              <a:buFont typeface="Arial" panose="020B0604020202020204" pitchFamily="34" charset="0"/>
              <a:buNone/>
            </a:pPr>
            <a:endParaRPr lang="pt-BR" dirty="0">
              <a:highlight>
                <a:srgbClr val="FFFF00"/>
              </a:highlight>
              <a:latin typeface="Arial" panose="020B0604020202020204" pitchFamily="34" charset="0"/>
              <a:cs typeface="Arial" panose="020B0604020202020204" pitchFamily="34" charset="0"/>
            </a:endParaRPr>
          </a:p>
          <a:p>
            <a:pPr algn="ctr"/>
            <a:endParaRPr lang="pt-BR" dirty="0"/>
          </a:p>
          <a:p>
            <a:pPr marL="0" indent="0" algn="just">
              <a:buFont typeface="Arial" panose="020B0604020202020204" pitchFamily="34" charset="0"/>
              <a:buNone/>
            </a:pPr>
            <a:r>
              <a:rPr lang="pt-BR"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763300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62865" y="1334262"/>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	D</a:t>
            </a:r>
            <a:r>
              <a:rPr lang="pt-BR" sz="2000" b="1" dirty="0">
                <a:latin typeface="Arial" panose="020B0604020202020204" pitchFamily="34" charset="0"/>
                <a:cs typeface="Arial" panose="020B0604020202020204" pitchFamily="34" charset="0"/>
              </a:rPr>
              <a:t>epreciação dos ativos imobilizados:  </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914400" y="2696879"/>
            <a:ext cx="10650828" cy="1815882"/>
          </a:xfrm>
          <a:prstGeom prst="rect">
            <a:avLst/>
          </a:prstGeom>
        </p:spPr>
        <p:txBody>
          <a:bodyPr wrap="square">
            <a:spAutoFit/>
          </a:bodyPr>
          <a:lstStyle/>
          <a:p>
            <a:pPr algn="just"/>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pt-BR" sz="2200" dirty="0">
                <a:latin typeface="Arial" panose="020B0604020202020204" pitchFamily="34" charset="0"/>
                <a:cs typeface="Arial" panose="020B0604020202020204" pitchFamily="34" charset="0"/>
              </a:rPr>
              <a:t>A depreciação representa a apropriação sistemática do valor depreciável do ativo ao longo de sua vida útil. No setor público, deve refletir o consumo do potencial de serviços ou dos benefícios econômicos associados ao ativo. A NBC TSP 07 trata especificamente do ativo imobilizado.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68065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8B81445-EBA5-FE39-7C4F-9233C7A0A76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3070EA0-ABF1-A065-113B-572CE3100DEB}"/>
              </a:ext>
            </a:extLst>
          </p:cNvPr>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D22478E4-E202-8D0F-8CDA-2E7F4D17EE4C}"/>
              </a:ext>
            </a:extLst>
          </p:cNvPr>
          <p:cNvSpPr>
            <a:spLocks noGrp="1"/>
          </p:cNvSpPr>
          <p:nvPr>
            <p:ph idx="1"/>
          </p:nvPr>
        </p:nvSpPr>
        <p:spPr>
          <a:xfrm>
            <a:off x="762865" y="1334262"/>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	</a:t>
            </a:r>
            <a:r>
              <a:rPr lang="pt-BR" sz="2200" b="1" dirty="0">
                <a:latin typeface="Arial" panose="020B0604020202020204" pitchFamily="34" charset="0"/>
                <a:cs typeface="Arial" panose="020B0604020202020204" pitchFamily="34" charset="0"/>
              </a:rPr>
              <a:t>Reconhecimento da depreciação acumulada:  </a:t>
            </a:r>
            <a:endParaRPr lang="pt-BR" sz="2200" dirty="0"/>
          </a:p>
        </p:txBody>
      </p:sp>
      <p:sp>
        <p:nvSpPr>
          <p:cNvPr id="4" name="Espaço Reservado para Rodapé 3">
            <a:extLst>
              <a:ext uri="{FF2B5EF4-FFF2-40B4-BE49-F238E27FC236}">
                <a16:creationId xmlns:a16="http://schemas.microsoft.com/office/drawing/2014/main" id="{34C786A5-3FC9-79B3-7C9A-E0B7AC639DCD}"/>
              </a:ext>
            </a:extLst>
          </p:cNvPr>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668FF057-FDA6-3963-065B-0DE3F355DF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a:extLst>
              <a:ext uri="{FF2B5EF4-FFF2-40B4-BE49-F238E27FC236}">
                <a16:creationId xmlns:a16="http://schemas.microsoft.com/office/drawing/2014/main" id="{5033D888-0662-B3DF-3512-44C0FBEE2A1C}"/>
              </a:ext>
            </a:extLst>
          </p:cNvPr>
          <p:cNvSpPr/>
          <p:nvPr/>
        </p:nvSpPr>
        <p:spPr>
          <a:xfrm>
            <a:off x="914400" y="2696879"/>
            <a:ext cx="10650828" cy="1815882"/>
          </a:xfrm>
          <a:prstGeom prst="rect">
            <a:avLst/>
          </a:prstGeom>
        </p:spPr>
        <p:txBody>
          <a:bodyPr wrap="square">
            <a:spAutoFit/>
          </a:bodyPr>
          <a:lstStyle/>
          <a:p>
            <a:pPr algn="just"/>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pt-BR" sz="2200" dirty="0">
                <a:latin typeface="Arial" panose="020B0604020202020204" pitchFamily="34" charset="0"/>
                <a:cs typeface="Arial" panose="020B0604020202020204" pitchFamily="34" charset="0"/>
              </a:rPr>
              <a:t>A depreciação acumulada representa o montante das parcelas de depreciação reconhecidas ao longo do tempo. O registro permite demonstrar o valor contábil líquido do ativo, evitando que o patrimônio permaneça registrado indefinidamente pelo custo inicial sem considerar o consumo de sua capacidade de serviço.</a:t>
            </a:r>
          </a:p>
        </p:txBody>
      </p:sp>
    </p:spTree>
    <p:extLst>
      <p:ext uri="{BB962C8B-B14F-4D97-AF65-F5344CB8AC3E}">
        <p14:creationId xmlns:p14="http://schemas.microsoft.com/office/powerpoint/2010/main" val="28513056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C36D68-A3C9-BBA3-07F0-17D2B48AA36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D5660F9-4550-08E3-E8FA-3609CEC7EB27}"/>
              </a:ext>
            </a:extLst>
          </p:cNvPr>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8258035B-C019-FDA7-BB3D-501A011E2605}"/>
              </a:ext>
            </a:extLst>
          </p:cNvPr>
          <p:cNvSpPr>
            <a:spLocks noGrp="1"/>
          </p:cNvSpPr>
          <p:nvPr>
            <p:ph idx="1"/>
          </p:nvPr>
        </p:nvSpPr>
        <p:spPr>
          <a:xfrm>
            <a:off x="762865" y="1334262"/>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	Amortização de ativos intangíveis</a:t>
            </a:r>
            <a:r>
              <a:rPr lang="pt-BR" sz="2200" b="1" dirty="0">
                <a:latin typeface="Arial" panose="020B0604020202020204" pitchFamily="34" charset="0"/>
                <a:cs typeface="Arial" panose="020B0604020202020204" pitchFamily="34" charset="0"/>
              </a:rPr>
              <a:t>  </a:t>
            </a:r>
            <a:endParaRPr lang="pt-BR" sz="2200" dirty="0"/>
          </a:p>
        </p:txBody>
      </p:sp>
      <p:sp>
        <p:nvSpPr>
          <p:cNvPr id="4" name="Espaço Reservado para Rodapé 3">
            <a:extLst>
              <a:ext uri="{FF2B5EF4-FFF2-40B4-BE49-F238E27FC236}">
                <a16:creationId xmlns:a16="http://schemas.microsoft.com/office/drawing/2014/main" id="{356FA028-812D-110D-212E-17D267C36D0A}"/>
              </a:ext>
            </a:extLst>
          </p:cNvPr>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77962F66-FAD3-A06C-643C-9A8C387DDB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a:extLst>
              <a:ext uri="{FF2B5EF4-FFF2-40B4-BE49-F238E27FC236}">
                <a16:creationId xmlns:a16="http://schemas.microsoft.com/office/drawing/2014/main" id="{B73D5F05-843A-E850-6135-697DCC8B395F}"/>
              </a:ext>
            </a:extLst>
          </p:cNvPr>
          <p:cNvSpPr/>
          <p:nvPr/>
        </p:nvSpPr>
        <p:spPr>
          <a:xfrm>
            <a:off x="914400" y="2696879"/>
            <a:ext cx="10650828" cy="1477328"/>
          </a:xfrm>
          <a:prstGeom prst="rect">
            <a:avLst/>
          </a:prstGeom>
        </p:spPr>
        <p:txBody>
          <a:bodyPr wrap="square">
            <a:spAutoFit/>
          </a:bodyPr>
          <a:lstStyle/>
          <a:p>
            <a:pPr algn="just"/>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pt-BR" sz="2200" dirty="0">
                <a:latin typeface="Arial" panose="020B0604020202020204" pitchFamily="34" charset="0"/>
                <a:cs typeface="Arial" panose="020B0604020202020204" pitchFamily="34" charset="0"/>
              </a:rPr>
              <a:t>A amortização aplica-se aos ativos intangíveis com vida útil definida, como determinados softwares, direitos e outros ativos sem substância física. A NBC TSP 08 disciplina o reconhecimento, mensuração e evidenciação dos ativos intangíveis. </a:t>
            </a:r>
          </a:p>
          <a:p>
            <a:pPr algn="just"/>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92213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075B27-7872-B8C2-FE6A-25FC792A6EA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B4FCBFB-D16F-2F8E-25A7-2424793352C7}"/>
              </a:ext>
            </a:extLst>
          </p:cNvPr>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D7EC6243-5FD2-9F9C-3928-80B6B740903D}"/>
              </a:ext>
            </a:extLst>
          </p:cNvPr>
          <p:cNvSpPr>
            <a:spLocks noGrp="1"/>
          </p:cNvSpPr>
          <p:nvPr>
            <p:ph idx="1"/>
          </p:nvPr>
        </p:nvSpPr>
        <p:spPr>
          <a:xfrm>
            <a:off x="762865" y="1334262"/>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	  Exaustão.</a:t>
            </a:r>
            <a:endParaRPr lang="pt-BR" sz="2200" dirty="0"/>
          </a:p>
        </p:txBody>
      </p:sp>
      <p:sp>
        <p:nvSpPr>
          <p:cNvPr id="4" name="Espaço Reservado para Rodapé 3">
            <a:extLst>
              <a:ext uri="{FF2B5EF4-FFF2-40B4-BE49-F238E27FC236}">
                <a16:creationId xmlns:a16="http://schemas.microsoft.com/office/drawing/2014/main" id="{4A6ADA20-28B4-DCFD-EED9-A1AE0180C2E7}"/>
              </a:ext>
            </a:extLst>
          </p:cNvPr>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B472F70C-0B03-E870-4CEB-4702F58922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a:extLst>
              <a:ext uri="{FF2B5EF4-FFF2-40B4-BE49-F238E27FC236}">
                <a16:creationId xmlns:a16="http://schemas.microsoft.com/office/drawing/2014/main" id="{A484E97D-0637-2EF5-101B-E32C47849A82}"/>
              </a:ext>
            </a:extLst>
          </p:cNvPr>
          <p:cNvSpPr/>
          <p:nvPr/>
        </p:nvSpPr>
        <p:spPr>
          <a:xfrm>
            <a:off x="914400" y="2696879"/>
            <a:ext cx="10650828" cy="1815882"/>
          </a:xfrm>
          <a:prstGeom prst="rect">
            <a:avLst/>
          </a:prstGeom>
        </p:spPr>
        <p:txBody>
          <a:bodyPr wrap="square">
            <a:spAutoFit/>
          </a:bodyPr>
          <a:lstStyle/>
          <a:p>
            <a:pPr algn="just"/>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pt-BR" sz="2200" dirty="0">
                <a:latin typeface="Arial" panose="020B0604020202020204" pitchFamily="34" charset="0"/>
                <a:cs typeface="Arial" panose="020B0604020202020204" pitchFamily="34" charset="0"/>
              </a:rPr>
              <a:t>A exaustão é aplicada aos ativos cuja utilização está relacionada ao esgotamento de recursos naturais ou determinados ativos sujeitos a redução pela exploração. Portanto, não deve ser confundida com depreciação de bens de uso comum, nem com amortização de intangíveis.</a:t>
            </a:r>
          </a:p>
          <a:p>
            <a:pPr algn="just"/>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94007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6250B0F-3D7F-E64F-BEA4-D6E89762671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90E5A90-E60F-9AD9-4370-5AB3D3707109}"/>
              </a:ext>
            </a:extLst>
          </p:cNvPr>
          <p:cNvSpPr>
            <a:spLocks noGrp="1"/>
          </p:cNvSpPr>
          <p:nvPr>
            <p:ph type="title"/>
          </p:nvPr>
        </p:nvSpPr>
        <p:spPr>
          <a:xfrm>
            <a:off x="780663" y="708339"/>
            <a:ext cx="10666270" cy="528034"/>
          </a:xfrm>
        </p:spPr>
        <p:txBody>
          <a:bodyPr>
            <a:normAutofit/>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6D5EA4F5-D653-7B71-CECE-720DCF2D21CD}"/>
              </a:ext>
            </a:extLst>
          </p:cNvPr>
          <p:cNvSpPr>
            <a:spLocks noGrp="1"/>
          </p:cNvSpPr>
          <p:nvPr>
            <p:ph idx="1"/>
          </p:nvPr>
        </p:nvSpPr>
        <p:spPr>
          <a:xfrm>
            <a:off x="762865" y="1334262"/>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	  Registros sistemáticos e evidenciação</a:t>
            </a:r>
            <a:endParaRPr lang="pt-BR" sz="2200" dirty="0"/>
          </a:p>
        </p:txBody>
      </p:sp>
      <p:sp>
        <p:nvSpPr>
          <p:cNvPr id="4" name="Espaço Reservado para Rodapé 3">
            <a:extLst>
              <a:ext uri="{FF2B5EF4-FFF2-40B4-BE49-F238E27FC236}">
                <a16:creationId xmlns:a16="http://schemas.microsoft.com/office/drawing/2014/main" id="{1A3B89A4-5CAB-003A-FB5D-47517665FADA}"/>
              </a:ext>
            </a:extLst>
          </p:cNvPr>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A01AB477-5B8F-CA31-BEC7-B10C953E50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a:extLst>
              <a:ext uri="{FF2B5EF4-FFF2-40B4-BE49-F238E27FC236}">
                <a16:creationId xmlns:a16="http://schemas.microsoft.com/office/drawing/2014/main" id="{8ABD91ED-2062-8AB8-9467-41BD772E307A}"/>
              </a:ext>
            </a:extLst>
          </p:cNvPr>
          <p:cNvSpPr/>
          <p:nvPr/>
        </p:nvSpPr>
        <p:spPr>
          <a:xfrm>
            <a:off x="914400" y="2696879"/>
            <a:ext cx="10650828" cy="2492990"/>
          </a:xfrm>
          <a:prstGeom prst="rect">
            <a:avLst/>
          </a:prstGeom>
        </p:spPr>
        <p:txBody>
          <a:bodyPr wrap="square">
            <a:spAutoFit/>
          </a:bodyPr>
          <a:lstStyle/>
          <a:p>
            <a:pPr algn="just"/>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pt-BR" sz="2200" dirty="0">
                <a:latin typeface="Arial" panose="020B0604020202020204" pitchFamily="34" charset="0"/>
                <a:cs typeface="Arial" panose="020B0604020202020204" pitchFamily="34" charset="0"/>
              </a:rPr>
              <a:t>Depreciação, amortização e exaustão devem integrar os controles patrimoniais e contábeis, permitindo acompanhar valor bruto, encargos acumulados e valor contábil. O MCASP é a referência da STN para os procedimentos contábeis patrimoniais do setor público e sua edição vigente é a </a:t>
            </a:r>
            <a:r>
              <a:rPr lang="pt-BR" sz="2200" b="1" dirty="0">
                <a:latin typeface="Arial" panose="020B0604020202020204" pitchFamily="34" charset="0"/>
                <a:cs typeface="Arial" panose="020B0604020202020204" pitchFamily="34" charset="0"/>
              </a:rPr>
              <a:t>11ª edição</a:t>
            </a:r>
            <a:r>
              <a:rPr lang="pt-BR" sz="2200" dirty="0">
                <a:latin typeface="Arial" panose="020B0604020202020204" pitchFamily="34" charset="0"/>
                <a:cs typeface="Arial" panose="020B0604020202020204" pitchFamily="34" charset="0"/>
              </a:rPr>
              <a:t>. </a:t>
            </a:r>
          </a:p>
          <a:p>
            <a:pPr algn="just"/>
            <a:br>
              <a:rPr lang="pt-BR" sz="2200" dirty="0">
                <a:latin typeface="Arial" panose="020B0604020202020204" pitchFamily="34" charset="0"/>
                <a:cs typeface="Arial" panose="020B0604020202020204" pitchFamily="34" charset="0"/>
              </a:rPr>
            </a:br>
            <a:endParaRPr lang="pt-BR" sz="2200" dirty="0">
              <a:latin typeface="Arial" panose="020B0604020202020204" pitchFamily="34" charset="0"/>
              <a:cs typeface="Arial" panose="020B0604020202020204" pitchFamily="34" charset="0"/>
            </a:endParaRPr>
          </a:p>
          <a:p>
            <a:pPr algn="just"/>
            <a:endParaRPr lang="pt-B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77501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4" y="1236373"/>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Depreciação:         Métodos de Cálculos</a:t>
            </a:r>
            <a:endParaRPr lang="pt-BR" sz="24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p:cNvSpPr/>
          <p:nvPr/>
        </p:nvSpPr>
        <p:spPr>
          <a:xfrm>
            <a:off x="888642" y="2530446"/>
            <a:ext cx="10200068" cy="1384995"/>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 Quotas Constantes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 Soma dos Dígitos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 Unidade Produzida</a:t>
            </a:r>
          </a:p>
        </p:txBody>
      </p:sp>
    </p:spTree>
    <p:extLst>
      <p:ext uri="{BB962C8B-B14F-4D97-AF65-F5344CB8AC3E}">
        <p14:creationId xmlns:p14="http://schemas.microsoft.com/office/powerpoint/2010/main" val="8505505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4" y="1236373"/>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  Depreciação:         Métodos de Cálculos – Quotas Constantes</a:t>
            </a:r>
            <a:endParaRPr lang="pt-BR" sz="24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138499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Mais utilizado, seu cálculo é bastante simples e considera o prazo de vida útil do bem a ser depreciado, pelo valor líquido do montante residual.</a:t>
            </a:r>
          </a:p>
        </p:txBody>
      </p:sp>
      <p:sp>
        <p:nvSpPr>
          <p:cNvPr id="6" name="Retângulo 5"/>
          <p:cNvSpPr/>
          <p:nvPr/>
        </p:nvSpPr>
        <p:spPr>
          <a:xfrm>
            <a:off x="888642" y="2530446"/>
            <a:ext cx="10200068" cy="523220"/>
          </a:xfrm>
          <a:prstGeom prst="rect">
            <a:avLst/>
          </a:prstGeom>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95715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73846" y="389678"/>
            <a:ext cx="10784564" cy="348647"/>
          </a:xfrm>
        </p:spPr>
        <p:txBody>
          <a:bodyPr>
            <a:normAutofit/>
          </a:bodyPr>
          <a:lstStyle/>
          <a:p>
            <a:pPr algn="r"/>
            <a:r>
              <a:rPr kumimoji="0" lang="pt-BR" sz="12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2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3" y="831606"/>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Depreciação:         Métodos de Cálculos – Quotas Constantes</a:t>
            </a:r>
            <a:endParaRPr lang="pt-BR" sz="24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326523" y="1687132"/>
            <a:ext cx="10431887"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8" name="Tabela 7"/>
          <p:cNvGraphicFramePr>
            <a:graphicFrameLocks noGrp="1"/>
          </p:cNvGraphicFramePr>
          <p:nvPr/>
        </p:nvGraphicFramePr>
        <p:xfrm>
          <a:off x="482601" y="1243547"/>
          <a:ext cx="10871199" cy="5172550"/>
        </p:xfrm>
        <a:graphic>
          <a:graphicData uri="http://schemas.openxmlformats.org/drawingml/2006/table">
            <a:tbl>
              <a:tblPr firstRow="1" bandRow="1">
                <a:tableStyleId>{5C22544A-7EE6-4342-B048-85BDC9FD1C3A}</a:tableStyleId>
              </a:tblPr>
              <a:tblGrid>
                <a:gridCol w="870365">
                  <a:extLst>
                    <a:ext uri="{9D8B030D-6E8A-4147-A177-3AD203B41FA5}">
                      <a16:colId xmlns:a16="http://schemas.microsoft.com/office/drawing/2014/main" val="20000"/>
                    </a:ext>
                  </a:extLst>
                </a:gridCol>
                <a:gridCol w="6377101">
                  <a:extLst>
                    <a:ext uri="{9D8B030D-6E8A-4147-A177-3AD203B41FA5}">
                      <a16:colId xmlns:a16="http://schemas.microsoft.com/office/drawing/2014/main" val="20001"/>
                    </a:ext>
                  </a:extLst>
                </a:gridCol>
                <a:gridCol w="3623733">
                  <a:extLst>
                    <a:ext uri="{9D8B030D-6E8A-4147-A177-3AD203B41FA5}">
                      <a16:colId xmlns:a16="http://schemas.microsoft.com/office/drawing/2014/main" val="20002"/>
                    </a:ext>
                  </a:extLst>
                </a:gridCol>
              </a:tblGrid>
              <a:tr h="517255">
                <a:tc>
                  <a:txBody>
                    <a:bodyPr/>
                    <a:lstStyle/>
                    <a:p>
                      <a:endParaRPr lang="pt-BR" dirty="0"/>
                    </a:p>
                  </a:txBody>
                  <a:tcPr/>
                </a:tc>
                <a:tc>
                  <a:txBody>
                    <a:bodyPr/>
                    <a:lstStyle/>
                    <a:p>
                      <a:r>
                        <a:rPr lang="pt-BR" dirty="0">
                          <a:solidFill>
                            <a:schemeClr val="tx1"/>
                          </a:solidFill>
                        </a:rPr>
                        <a:t>DEPRECIAÇÃO</a:t>
                      </a:r>
                    </a:p>
                  </a:txBody>
                  <a:tcPr/>
                </a:tc>
                <a:tc>
                  <a:txBody>
                    <a:bodyPr/>
                    <a:lstStyle/>
                    <a:p>
                      <a:endParaRPr lang="pt-BR" dirty="0"/>
                    </a:p>
                  </a:txBody>
                  <a:tcPr/>
                </a:tc>
                <a:extLst>
                  <a:ext uri="{0D108BD9-81ED-4DB2-BD59-A6C34878D82A}">
                    <a16:rowId xmlns:a16="http://schemas.microsoft.com/office/drawing/2014/main" val="10000"/>
                  </a:ext>
                </a:extLst>
              </a:tr>
              <a:tr h="517255">
                <a:tc>
                  <a:txBody>
                    <a:bodyPr/>
                    <a:lstStyle/>
                    <a:p>
                      <a:pPr algn="ctr"/>
                      <a:endParaRPr lang="pt-BR" b="1" dirty="0"/>
                    </a:p>
                  </a:txBody>
                  <a:tcPr/>
                </a:tc>
                <a:tc>
                  <a:txBody>
                    <a:bodyPr/>
                    <a:lstStyle/>
                    <a:p>
                      <a:r>
                        <a:rPr lang="pt-BR" dirty="0"/>
                        <a:t>Máquinas, Utensílios e Equipamentos </a:t>
                      </a:r>
                    </a:p>
                  </a:txBody>
                  <a:tcPr/>
                </a:tc>
                <a:tc>
                  <a:txBody>
                    <a:bodyPr/>
                    <a:lstStyle/>
                    <a:p>
                      <a:endParaRPr lang="pt-BR" dirty="0"/>
                    </a:p>
                  </a:txBody>
                  <a:tcPr/>
                </a:tc>
                <a:extLst>
                  <a:ext uri="{0D108BD9-81ED-4DB2-BD59-A6C34878D82A}">
                    <a16:rowId xmlns:a16="http://schemas.microsoft.com/office/drawing/2014/main" val="10001"/>
                  </a:ext>
                </a:extLst>
              </a:tr>
              <a:tr h="517255">
                <a:tc>
                  <a:txBody>
                    <a:bodyPr/>
                    <a:lstStyle/>
                    <a:p>
                      <a:pPr algn="ctr"/>
                      <a:endParaRPr lang="pt-BR" b="1" dirty="0"/>
                    </a:p>
                  </a:txBody>
                  <a:tcPr/>
                </a:tc>
                <a:tc>
                  <a:txBody>
                    <a:bodyPr/>
                    <a:lstStyle/>
                    <a:p>
                      <a:pPr algn="ctr"/>
                      <a:r>
                        <a:rPr lang="pt-BR" b="1" dirty="0"/>
                        <a:t>COMPOSIÇÃO</a:t>
                      </a:r>
                      <a:r>
                        <a:rPr lang="pt-BR" b="1" baseline="0" dirty="0"/>
                        <a:t> DO VALOR</a:t>
                      </a:r>
                      <a:endParaRPr lang="pt-BR" b="1" dirty="0"/>
                    </a:p>
                  </a:txBody>
                  <a:tcPr/>
                </a:tc>
                <a:tc>
                  <a:txBody>
                    <a:bodyPr/>
                    <a:lstStyle/>
                    <a:p>
                      <a:endParaRPr lang="pt-BR"/>
                    </a:p>
                  </a:txBody>
                  <a:tcPr/>
                </a:tc>
                <a:extLst>
                  <a:ext uri="{0D108BD9-81ED-4DB2-BD59-A6C34878D82A}">
                    <a16:rowId xmlns:a16="http://schemas.microsoft.com/office/drawing/2014/main" val="10002"/>
                  </a:ext>
                </a:extLst>
              </a:tr>
              <a:tr h="517255">
                <a:tc>
                  <a:txBody>
                    <a:bodyPr/>
                    <a:lstStyle/>
                    <a:p>
                      <a:pPr algn="ctr"/>
                      <a:r>
                        <a:rPr lang="pt-BR" b="1" dirty="0"/>
                        <a:t>+</a:t>
                      </a:r>
                    </a:p>
                  </a:txBody>
                  <a:tcPr/>
                </a:tc>
                <a:tc>
                  <a:txBody>
                    <a:bodyPr/>
                    <a:lstStyle/>
                    <a:p>
                      <a:r>
                        <a:rPr lang="pt-BR" dirty="0"/>
                        <a:t>Valor Contábil </a:t>
                      </a:r>
                    </a:p>
                  </a:txBody>
                  <a:tcPr/>
                </a:tc>
                <a:tc>
                  <a:txBody>
                    <a:bodyPr/>
                    <a:lstStyle/>
                    <a:p>
                      <a:pPr algn="r"/>
                      <a:r>
                        <a:rPr lang="pt-BR" dirty="0"/>
                        <a:t>15.000,00</a:t>
                      </a:r>
                    </a:p>
                  </a:txBody>
                  <a:tcPr/>
                </a:tc>
                <a:extLst>
                  <a:ext uri="{0D108BD9-81ED-4DB2-BD59-A6C34878D82A}">
                    <a16:rowId xmlns:a16="http://schemas.microsoft.com/office/drawing/2014/main" val="10003"/>
                  </a:ext>
                </a:extLst>
              </a:tr>
              <a:tr h="517255">
                <a:tc>
                  <a:txBody>
                    <a:bodyPr/>
                    <a:lstStyle/>
                    <a:p>
                      <a:pPr algn="ctr"/>
                      <a:r>
                        <a:rPr lang="pt-BR" b="1" dirty="0"/>
                        <a:t>-</a:t>
                      </a:r>
                    </a:p>
                  </a:txBody>
                  <a:tcPr/>
                </a:tc>
                <a:tc>
                  <a:txBody>
                    <a:bodyPr/>
                    <a:lstStyle/>
                    <a:p>
                      <a:r>
                        <a:rPr lang="pt-BR" dirty="0"/>
                        <a:t>Valor Residual</a:t>
                      </a:r>
                      <a:r>
                        <a:rPr lang="pt-BR" baseline="0" dirty="0"/>
                        <a:t> (10%)</a:t>
                      </a:r>
                      <a:endParaRPr lang="pt-BR" dirty="0"/>
                    </a:p>
                  </a:txBody>
                  <a:tcPr/>
                </a:tc>
                <a:tc>
                  <a:txBody>
                    <a:bodyPr/>
                    <a:lstStyle/>
                    <a:p>
                      <a:pPr algn="r"/>
                      <a:r>
                        <a:rPr lang="pt-BR" dirty="0"/>
                        <a:t>1.500,00</a:t>
                      </a:r>
                    </a:p>
                  </a:txBody>
                  <a:tcPr/>
                </a:tc>
                <a:extLst>
                  <a:ext uri="{0D108BD9-81ED-4DB2-BD59-A6C34878D82A}">
                    <a16:rowId xmlns:a16="http://schemas.microsoft.com/office/drawing/2014/main" val="10004"/>
                  </a:ext>
                </a:extLst>
              </a:tr>
              <a:tr h="517255">
                <a:tc>
                  <a:txBody>
                    <a:bodyPr/>
                    <a:lstStyle/>
                    <a:p>
                      <a:pPr algn="ctr"/>
                      <a:r>
                        <a:rPr lang="pt-BR" b="1" dirty="0"/>
                        <a:t>=</a:t>
                      </a:r>
                    </a:p>
                  </a:txBody>
                  <a:tcPr/>
                </a:tc>
                <a:tc>
                  <a:txBody>
                    <a:bodyPr/>
                    <a:lstStyle/>
                    <a:p>
                      <a:r>
                        <a:rPr lang="pt-BR" dirty="0"/>
                        <a:t>Valor</a:t>
                      </a:r>
                      <a:r>
                        <a:rPr lang="pt-BR" baseline="0" dirty="0"/>
                        <a:t> Base de Depreciação</a:t>
                      </a:r>
                      <a:endParaRPr lang="pt-BR" dirty="0"/>
                    </a:p>
                  </a:txBody>
                  <a:tcPr/>
                </a:tc>
                <a:tc>
                  <a:txBody>
                    <a:bodyPr/>
                    <a:lstStyle/>
                    <a:p>
                      <a:pPr algn="r"/>
                      <a:r>
                        <a:rPr lang="pt-BR" dirty="0"/>
                        <a:t>13.500,00</a:t>
                      </a:r>
                    </a:p>
                  </a:txBody>
                  <a:tcPr/>
                </a:tc>
                <a:extLst>
                  <a:ext uri="{0D108BD9-81ED-4DB2-BD59-A6C34878D82A}">
                    <a16:rowId xmlns:a16="http://schemas.microsoft.com/office/drawing/2014/main" val="10005"/>
                  </a:ext>
                </a:extLst>
              </a:tr>
              <a:tr h="517255">
                <a:tc>
                  <a:txBody>
                    <a:bodyPr/>
                    <a:lstStyle/>
                    <a:p>
                      <a:pPr algn="ctr"/>
                      <a:endParaRPr lang="pt-BR" b="1" dirty="0"/>
                    </a:p>
                  </a:txBody>
                  <a:tcPr/>
                </a:tc>
                <a:tc>
                  <a:txBody>
                    <a:bodyPr/>
                    <a:lstStyle/>
                    <a:p>
                      <a:pPr algn="ctr"/>
                      <a:r>
                        <a:rPr lang="pt-BR" b="1" dirty="0"/>
                        <a:t>CÁLCULO </a:t>
                      </a:r>
                    </a:p>
                  </a:txBody>
                  <a:tcPr/>
                </a:tc>
                <a:tc>
                  <a:txBody>
                    <a:bodyPr/>
                    <a:lstStyle/>
                    <a:p>
                      <a:pPr algn="ctr"/>
                      <a:endParaRPr lang="pt-BR" b="1" dirty="0"/>
                    </a:p>
                  </a:txBody>
                  <a:tcPr/>
                </a:tc>
                <a:extLst>
                  <a:ext uri="{0D108BD9-81ED-4DB2-BD59-A6C34878D82A}">
                    <a16:rowId xmlns:a16="http://schemas.microsoft.com/office/drawing/2014/main" val="10006"/>
                  </a:ext>
                </a:extLst>
              </a:tr>
              <a:tr h="517255">
                <a:tc>
                  <a:txBody>
                    <a:bodyPr/>
                    <a:lstStyle/>
                    <a:p>
                      <a:pPr algn="ctr"/>
                      <a:endParaRPr lang="pt-BR" b="1" dirty="0"/>
                    </a:p>
                  </a:txBody>
                  <a:tcPr/>
                </a:tc>
                <a:tc>
                  <a:txBody>
                    <a:bodyPr/>
                    <a:lstStyle/>
                    <a:p>
                      <a:r>
                        <a:rPr lang="pt-BR" dirty="0"/>
                        <a:t>Valor</a:t>
                      </a:r>
                      <a:r>
                        <a:rPr lang="pt-BR" baseline="0" dirty="0"/>
                        <a:t> base da Depreciação</a:t>
                      </a:r>
                      <a:endParaRPr lang="pt-BR" dirty="0"/>
                    </a:p>
                  </a:txBody>
                  <a:tcPr/>
                </a:tc>
                <a:tc>
                  <a:txBody>
                    <a:bodyPr/>
                    <a:lstStyle/>
                    <a:p>
                      <a:pPr algn="r"/>
                      <a:r>
                        <a:rPr lang="pt-BR" dirty="0"/>
                        <a:t>13.500,00</a:t>
                      </a:r>
                    </a:p>
                  </a:txBody>
                  <a:tcPr/>
                </a:tc>
                <a:extLst>
                  <a:ext uri="{0D108BD9-81ED-4DB2-BD59-A6C34878D82A}">
                    <a16:rowId xmlns:a16="http://schemas.microsoft.com/office/drawing/2014/main" val="10007"/>
                  </a:ext>
                </a:extLst>
              </a:tr>
              <a:tr h="517255">
                <a:tc>
                  <a:txBody>
                    <a:bodyPr/>
                    <a:lstStyle/>
                    <a:p>
                      <a:pPr algn="ctr"/>
                      <a:endParaRPr lang="pt-BR" b="1" dirty="0"/>
                    </a:p>
                  </a:txBody>
                  <a:tcPr/>
                </a:tc>
                <a:tc>
                  <a:txBody>
                    <a:bodyPr/>
                    <a:lstStyle/>
                    <a:p>
                      <a:r>
                        <a:rPr lang="pt-BR" dirty="0"/>
                        <a:t>Depreciação Anual 10%</a:t>
                      </a:r>
                    </a:p>
                  </a:txBody>
                  <a:tcPr/>
                </a:tc>
                <a:tc>
                  <a:txBody>
                    <a:bodyPr/>
                    <a:lstStyle/>
                    <a:p>
                      <a:pPr algn="r"/>
                      <a:r>
                        <a:rPr lang="pt-BR" dirty="0"/>
                        <a:t>1.350,00</a:t>
                      </a:r>
                    </a:p>
                  </a:txBody>
                  <a:tcPr/>
                </a:tc>
                <a:extLst>
                  <a:ext uri="{0D108BD9-81ED-4DB2-BD59-A6C34878D82A}">
                    <a16:rowId xmlns:a16="http://schemas.microsoft.com/office/drawing/2014/main" val="10008"/>
                  </a:ext>
                </a:extLst>
              </a:tr>
              <a:tr h="517255">
                <a:tc>
                  <a:txBody>
                    <a:bodyPr/>
                    <a:lstStyle/>
                    <a:p>
                      <a:pPr algn="ctr"/>
                      <a:endParaRPr lang="pt-BR" b="1" dirty="0"/>
                    </a:p>
                  </a:txBody>
                  <a:tcPr/>
                </a:tc>
                <a:tc>
                  <a:txBody>
                    <a:bodyPr/>
                    <a:lstStyle/>
                    <a:p>
                      <a:endParaRPr lang="pt-BR"/>
                    </a:p>
                  </a:txBody>
                  <a:tcPr/>
                </a:tc>
                <a:tc>
                  <a:txBody>
                    <a:bodyPr/>
                    <a:lstStyle/>
                    <a:p>
                      <a:pPr algn="r"/>
                      <a:endParaRPr lang="pt-BR" dirty="0"/>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7086165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73846" y="389678"/>
            <a:ext cx="10784564" cy="348647"/>
          </a:xfrm>
        </p:spPr>
        <p:txBody>
          <a:bodyPr>
            <a:normAutofit/>
          </a:bodyPr>
          <a:lstStyle/>
          <a:p>
            <a:pPr algn="r"/>
            <a:r>
              <a:rPr lang="pt-BR" sz="12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p:cNvSpPr>
            <a:spLocks noGrp="1"/>
          </p:cNvSpPr>
          <p:nvPr>
            <p:ph idx="1"/>
          </p:nvPr>
        </p:nvSpPr>
        <p:spPr>
          <a:xfrm>
            <a:off x="687530" y="657911"/>
            <a:ext cx="10666270" cy="702816"/>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a:t>
            </a:r>
            <a:r>
              <a:rPr lang="pt-BR" sz="2000" b="1" dirty="0">
                <a:solidFill>
                  <a:schemeClr val="accent2">
                    <a:lumMod val="75000"/>
                  </a:schemeClr>
                </a:solidFill>
                <a:latin typeface="Arial" panose="020B0604020202020204" pitchFamily="34" charset="0"/>
                <a:cs typeface="Arial" panose="020B0604020202020204" pitchFamily="34" charset="0"/>
              </a:rPr>
              <a:t>epreciação:         </a:t>
            </a:r>
            <a:r>
              <a:rPr lang="pt-BR" sz="2000" b="1" dirty="0">
                <a:latin typeface="Arial" panose="020B0604020202020204" pitchFamily="34" charset="0"/>
                <a:cs typeface="Arial" panose="020B0604020202020204" pitchFamily="34" charset="0"/>
              </a:rPr>
              <a:t>Métodos de Cálculos – Quotas Constantes</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326523" y="1687132"/>
            <a:ext cx="10431887"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6" name="Tabela 5"/>
          <p:cNvGraphicFramePr>
            <a:graphicFrameLocks noGrp="1"/>
          </p:cNvGraphicFramePr>
          <p:nvPr/>
        </p:nvGraphicFramePr>
        <p:xfrm>
          <a:off x="788594" y="1034321"/>
          <a:ext cx="10658340" cy="5141395"/>
        </p:xfrm>
        <a:graphic>
          <a:graphicData uri="http://schemas.openxmlformats.org/drawingml/2006/table">
            <a:tbl>
              <a:tblPr firstRow="1" bandRow="1">
                <a:tableStyleId>{5C22544A-7EE6-4342-B048-85BDC9FD1C3A}</a:tableStyleId>
              </a:tblPr>
              <a:tblGrid>
                <a:gridCol w="1982741">
                  <a:extLst>
                    <a:ext uri="{9D8B030D-6E8A-4147-A177-3AD203B41FA5}">
                      <a16:colId xmlns:a16="http://schemas.microsoft.com/office/drawing/2014/main" val="20000"/>
                    </a:ext>
                  </a:extLst>
                </a:gridCol>
                <a:gridCol w="3326646">
                  <a:extLst>
                    <a:ext uri="{9D8B030D-6E8A-4147-A177-3AD203B41FA5}">
                      <a16:colId xmlns:a16="http://schemas.microsoft.com/office/drawing/2014/main" val="20001"/>
                    </a:ext>
                  </a:extLst>
                </a:gridCol>
                <a:gridCol w="2684368">
                  <a:extLst>
                    <a:ext uri="{9D8B030D-6E8A-4147-A177-3AD203B41FA5}">
                      <a16:colId xmlns:a16="http://schemas.microsoft.com/office/drawing/2014/main" val="20002"/>
                    </a:ext>
                  </a:extLst>
                </a:gridCol>
                <a:gridCol w="2664585">
                  <a:extLst>
                    <a:ext uri="{9D8B030D-6E8A-4147-A177-3AD203B41FA5}">
                      <a16:colId xmlns:a16="http://schemas.microsoft.com/office/drawing/2014/main" val="20003"/>
                    </a:ext>
                  </a:extLst>
                </a:gridCol>
              </a:tblGrid>
              <a:tr h="515285">
                <a:tc gridSpan="4">
                  <a:txBody>
                    <a:bodyPr/>
                    <a:lstStyle/>
                    <a:p>
                      <a:pPr algn="ctr"/>
                      <a:r>
                        <a:rPr lang="pt-BR" sz="2400" b="1" dirty="0">
                          <a:solidFill>
                            <a:schemeClr val="tx1"/>
                          </a:solidFill>
                        </a:rPr>
                        <a:t>QUADRO</a:t>
                      </a:r>
                      <a:r>
                        <a:rPr lang="pt-BR" sz="2400" b="1" baseline="0" dirty="0">
                          <a:solidFill>
                            <a:schemeClr val="tx1"/>
                          </a:solidFill>
                        </a:rPr>
                        <a:t> ANUAL DE DEPRECIAÇÃO = 15.000,00</a:t>
                      </a:r>
                      <a:endParaRPr lang="pt-BR" sz="2400" b="1" dirty="0">
                        <a:solidFill>
                          <a:schemeClr val="tx1"/>
                        </a:solidFill>
                      </a:endParaRPr>
                    </a:p>
                  </a:txBody>
                  <a:tcPr/>
                </a:tc>
                <a:tc hMerge="1">
                  <a:txBody>
                    <a:bodyPr/>
                    <a:lstStyle/>
                    <a:p>
                      <a:endParaRPr lang="pt-BR" dirty="0"/>
                    </a:p>
                  </a:txBody>
                  <a:tcPr/>
                </a:tc>
                <a:tc hMerge="1">
                  <a:txBody>
                    <a:bodyPr/>
                    <a:lstStyle/>
                    <a:p>
                      <a:endParaRPr lang="pt-BR" dirty="0"/>
                    </a:p>
                  </a:txBody>
                  <a:tcPr/>
                </a:tc>
                <a:tc hMerge="1">
                  <a:txBody>
                    <a:bodyPr/>
                    <a:lstStyle/>
                    <a:p>
                      <a:endParaRPr lang="pt-BR" dirty="0"/>
                    </a:p>
                  </a:txBody>
                  <a:tcPr/>
                </a:tc>
                <a:extLst>
                  <a:ext uri="{0D108BD9-81ED-4DB2-BD59-A6C34878D82A}">
                    <a16:rowId xmlns:a16="http://schemas.microsoft.com/office/drawing/2014/main" val="10000"/>
                  </a:ext>
                </a:extLst>
              </a:tr>
              <a:tr h="446580">
                <a:tc>
                  <a:txBody>
                    <a:bodyPr/>
                    <a:lstStyle/>
                    <a:p>
                      <a:pPr algn="ctr"/>
                      <a:r>
                        <a:rPr lang="pt-BR" sz="2000" b="1" dirty="0">
                          <a:solidFill>
                            <a:schemeClr val="tx1"/>
                          </a:solidFill>
                        </a:rPr>
                        <a:t>ANO</a:t>
                      </a:r>
                    </a:p>
                  </a:txBody>
                  <a:tcPr/>
                </a:tc>
                <a:tc>
                  <a:txBody>
                    <a:bodyPr/>
                    <a:lstStyle/>
                    <a:p>
                      <a:pPr algn="ctr"/>
                      <a:r>
                        <a:rPr lang="pt-BR" sz="2000" b="1" dirty="0">
                          <a:solidFill>
                            <a:schemeClr val="tx1"/>
                          </a:solidFill>
                        </a:rPr>
                        <a:t>VALOR ANUAL DEPRECIAÇÃO</a:t>
                      </a:r>
                    </a:p>
                  </a:txBody>
                  <a:tcPr/>
                </a:tc>
                <a:tc>
                  <a:txBody>
                    <a:bodyPr/>
                    <a:lstStyle/>
                    <a:p>
                      <a:pPr algn="ctr"/>
                      <a:r>
                        <a:rPr lang="pt-BR" sz="2000" b="1" dirty="0">
                          <a:solidFill>
                            <a:schemeClr val="tx1"/>
                          </a:solidFill>
                        </a:rPr>
                        <a:t>DEPREC ACUMULADA</a:t>
                      </a:r>
                    </a:p>
                  </a:txBody>
                  <a:tcPr/>
                </a:tc>
                <a:tc>
                  <a:txBody>
                    <a:bodyPr/>
                    <a:lstStyle/>
                    <a:p>
                      <a:pPr algn="ctr"/>
                      <a:r>
                        <a:rPr lang="pt-BR" sz="2000" b="1" dirty="0">
                          <a:solidFill>
                            <a:schemeClr val="tx1"/>
                          </a:solidFill>
                        </a:rPr>
                        <a:t>SALDO ACUMULADO</a:t>
                      </a:r>
                    </a:p>
                  </a:txBody>
                  <a:tcPr/>
                </a:tc>
                <a:extLst>
                  <a:ext uri="{0D108BD9-81ED-4DB2-BD59-A6C34878D82A}">
                    <a16:rowId xmlns:a16="http://schemas.microsoft.com/office/drawing/2014/main" val="10001"/>
                  </a:ext>
                </a:extLst>
              </a:tr>
              <a:tr h="417953">
                <a:tc>
                  <a:txBody>
                    <a:bodyPr/>
                    <a:lstStyle/>
                    <a:p>
                      <a:pPr algn="ctr"/>
                      <a:r>
                        <a:rPr lang="pt-BR" dirty="0"/>
                        <a:t>ANO 1</a:t>
                      </a:r>
                    </a:p>
                  </a:txBody>
                  <a:tcPr/>
                </a:tc>
                <a:tc>
                  <a:txBody>
                    <a:bodyPr/>
                    <a:lstStyle/>
                    <a:p>
                      <a:pPr algn="r"/>
                      <a:r>
                        <a:rPr lang="pt-BR" dirty="0"/>
                        <a:t>1.350,00</a:t>
                      </a:r>
                    </a:p>
                  </a:txBody>
                  <a:tcPr/>
                </a:tc>
                <a:tc>
                  <a:txBody>
                    <a:bodyPr/>
                    <a:lstStyle/>
                    <a:p>
                      <a:pPr algn="r"/>
                      <a:r>
                        <a:rPr lang="pt-BR" dirty="0"/>
                        <a:t>1.350,00</a:t>
                      </a:r>
                    </a:p>
                  </a:txBody>
                  <a:tcPr/>
                </a:tc>
                <a:tc>
                  <a:txBody>
                    <a:bodyPr/>
                    <a:lstStyle/>
                    <a:p>
                      <a:pPr algn="r"/>
                      <a:r>
                        <a:rPr lang="pt-BR" dirty="0"/>
                        <a:t>13.650,00</a:t>
                      </a:r>
                    </a:p>
                  </a:txBody>
                  <a:tcPr/>
                </a:tc>
                <a:extLst>
                  <a:ext uri="{0D108BD9-81ED-4DB2-BD59-A6C34878D82A}">
                    <a16:rowId xmlns:a16="http://schemas.microsoft.com/office/drawing/2014/main" val="10002"/>
                  </a:ext>
                </a:extLst>
              </a:tr>
              <a:tr h="417953">
                <a:tc>
                  <a:txBody>
                    <a:bodyPr/>
                    <a:lstStyle/>
                    <a:p>
                      <a:pPr algn="ctr"/>
                      <a:r>
                        <a:rPr lang="pt-BR" dirty="0"/>
                        <a:t>ANO 2</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a:t>
                      </a:r>
                    </a:p>
                  </a:txBody>
                  <a:tcPr/>
                </a:tc>
                <a:tc>
                  <a:txBody>
                    <a:bodyPr/>
                    <a:lstStyle/>
                    <a:p>
                      <a:pPr algn="r"/>
                      <a:r>
                        <a:rPr lang="pt-BR" dirty="0"/>
                        <a:t>2.700,00</a:t>
                      </a:r>
                    </a:p>
                  </a:txBody>
                  <a:tcPr/>
                </a:tc>
                <a:tc>
                  <a:txBody>
                    <a:bodyPr/>
                    <a:lstStyle/>
                    <a:p>
                      <a:pPr algn="r"/>
                      <a:r>
                        <a:rPr lang="pt-BR" dirty="0"/>
                        <a:t>12.300,00</a:t>
                      </a:r>
                    </a:p>
                  </a:txBody>
                  <a:tcPr/>
                </a:tc>
                <a:extLst>
                  <a:ext uri="{0D108BD9-81ED-4DB2-BD59-A6C34878D82A}">
                    <a16:rowId xmlns:a16="http://schemas.microsoft.com/office/drawing/2014/main" val="10003"/>
                  </a:ext>
                </a:extLst>
              </a:tr>
              <a:tr h="417953">
                <a:tc>
                  <a:txBody>
                    <a:bodyPr/>
                    <a:lstStyle/>
                    <a:p>
                      <a:pPr algn="ctr"/>
                      <a:r>
                        <a:rPr lang="pt-BR" dirty="0"/>
                        <a:t>ANO 3 </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a:t>
                      </a:r>
                    </a:p>
                  </a:txBody>
                  <a:tcPr/>
                </a:tc>
                <a:tc>
                  <a:txBody>
                    <a:bodyPr/>
                    <a:lstStyle/>
                    <a:p>
                      <a:pPr algn="r"/>
                      <a:r>
                        <a:rPr lang="pt-BR" dirty="0"/>
                        <a:t>4.050,00</a:t>
                      </a:r>
                    </a:p>
                  </a:txBody>
                  <a:tcPr/>
                </a:tc>
                <a:tc>
                  <a:txBody>
                    <a:bodyPr/>
                    <a:lstStyle/>
                    <a:p>
                      <a:pPr algn="r"/>
                      <a:r>
                        <a:rPr lang="pt-BR" dirty="0"/>
                        <a:t>10.950,00</a:t>
                      </a:r>
                    </a:p>
                  </a:txBody>
                  <a:tcPr/>
                </a:tc>
                <a:extLst>
                  <a:ext uri="{0D108BD9-81ED-4DB2-BD59-A6C34878D82A}">
                    <a16:rowId xmlns:a16="http://schemas.microsoft.com/office/drawing/2014/main" val="10004"/>
                  </a:ext>
                </a:extLst>
              </a:tr>
              <a:tr h="417953">
                <a:tc>
                  <a:txBody>
                    <a:bodyPr/>
                    <a:lstStyle/>
                    <a:p>
                      <a:pPr algn="ctr"/>
                      <a:r>
                        <a:rPr lang="pt-BR" dirty="0"/>
                        <a:t>ANO 4</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a:t>
                      </a:r>
                    </a:p>
                  </a:txBody>
                  <a:tcPr/>
                </a:tc>
                <a:tc>
                  <a:txBody>
                    <a:bodyPr/>
                    <a:lstStyle/>
                    <a:p>
                      <a:pPr algn="r"/>
                      <a:r>
                        <a:rPr lang="pt-BR" dirty="0"/>
                        <a:t>5.400,00</a:t>
                      </a:r>
                    </a:p>
                  </a:txBody>
                  <a:tcPr/>
                </a:tc>
                <a:tc>
                  <a:txBody>
                    <a:bodyPr/>
                    <a:lstStyle/>
                    <a:p>
                      <a:pPr algn="r"/>
                      <a:r>
                        <a:rPr lang="pt-BR" dirty="0"/>
                        <a:t>9.600,00</a:t>
                      </a:r>
                    </a:p>
                  </a:txBody>
                  <a:tcPr/>
                </a:tc>
                <a:extLst>
                  <a:ext uri="{0D108BD9-81ED-4DB2-BD59-A6C34878D82A}">
                    <a16:rowId xmlns:a16="http://schemas.microsoft.com/office/drawing/2014/main" val="10005"/>
                  </a:ext>
                </a:extLst>
              </a:tr>
              <a:tr h="417953">
                <a:tc>
                  <a:txBody>
                    <a:bodyPr/>
                    <a:lstStyle/>
                    <a:p>
                      <a:pPr algn="ctr"/>
                      <a:r>
                        <a:rPr lang="pt-BR" dirty="0"/>
                        <a:t>ANO 5</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a:t>
                      </a:r>
                    </a:p>
                  </a:txBody>
                  <a:tcPr/>
                </a:tc>
                <a:tc>
                  <a:txBody>
                    <a:bodyPr/>
                    <a:lstStyle/>
                    <a:p>
                      <a:pPr algn="r"/>
                      <a:r>
                        <a:rPr lang="pt-BR" dirty="0"/>
                        <a:t>6.750,00</a:t>
                      </a:r>
                    </a:p>
                  </a:txBody>
                  <a:tcPr/>
                </a:tc>
                <a:tc>
                  <a:txBody>
                    <a:bodyPr/>
                    <a:lstStyle/>
                    <a:p>
                      <a:pPr algn="r"/>
                      <a:r>
                        <a:rPr lang="pt-BR" dirty="0"/>
                        <a:t>8.250,00</a:t>
                      </a:r>
                    </a:p>
                  </a:txBody>
                  <a:tcPr/>
                </a:tc>
                <a:extLst>
                  <a:ext uri="{0D108BD9-81ED-4DB2-BD59-A6C34878D82A}">
                    <a16:rowId xmlns:a16="http://schemas.microsoft.com/office/drawing/2014/main" val="10006"/>
                  </a:ext>
                </a:extLst>
              </a:tr>
              <a:tr h="417953">
                <a:tc>
                  <a:txBody>
                    <a:bodyPr/>
                    <a:lstStyle/>
                    <a:p>
                      <a:pPr algn="ctr"/>
                      <a:r>
                        <a:rPr lang="pt-BR" dirty="0"/>
                        <a:t>ANO 6</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a:t>
                      </a:r>
                    </a:p>
                  </a:txBody>
                  <a:tcPr/>
                </a:tc>
                <a:tc>
                  <a:txBody>
                    <a:bodyPr/>
                    <a:lstStyle/>
                    <a:p>
                      <a:pPr algn="r"/>
                      <a:r>
                        <a:rPr lang="pt-BR" dirty="0"/>
                        <a:t>8.100,00</a:t>
                      </a:r>
                    </a:p>
                  </a:txBody>
                  <a:tcPr/>
                </a:tc>
                <a:tc>
                  <a:txBody>
                    <a:bodyPr/>
                    <a:lstStyle/>
                    <a:p>
                      <a:pPr algn="r"/>
                      <a:r>
                        <a:rPr lang="pt-BR" dirty="0"/>
                        <a:t>6.900,00</a:t>
                      </a:r>
                    </a:p>
                  </a:txBody>
                  <a:tcPr/>
                </a:tc>
                <a:extLst>
                  <a:ext uri="{0D108BD9-81ED-4DB2-BD59-A6C34878D82A}">
                    <a16:rowId xmlns:a16="http://schemas.microsoft.com/office/drawing/2014/main" val="10007"/>
                  </a:ext>
                </a:extLst>
              </a:tr>
              <a:tr h="417953">
                <a:tc>
                  <a:txBody>
                    <a:bodyPr/>
                    <a:lstStyle/>
                    <a:p>
                      <a:pPr algn="ctr"/>
                      <a:r>
                        <a:rPr lang="pt-BR" dirty="0"/>
                        <a:t>ANO 7</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a:t>
                      </a:r>
                    </a:p>
                  </a:txBody>
                  <a:tcPr/>
                </a:tc>
                <a:tc>
                  <a:txBody>
                    <a:bodyPr/>
                    <a:lstStyle/>
                    <a:p>
                      <a:pPr algn="r"/>
                      <a:r>
                        <a:rPr lang="pt-BR" dirty="0"/>
                        <a:t>9.450,00</a:t>
                      </a:r>
                    </a:p>
                  </a:txBody>
                  <a:tcPr/>
                </a:tc>
                <a:tc>
                  <a:txBody>
                    <a:bodyPr/>
                    <a:lstStyle/>
                    <a:p>
                      <a:pPr algn="r"/>
                      <a:r>
                        <a:rPr lang="pt-BR" dirty="0"/>
                        <a:t>5.550,00</a:t>
                      </a:r>
                    </a:p>
                  </a:txBody>
                  <a:tcPr/>
                </a:tc>
                <a:extLst>
                  <a:ext uri="{0D108BD9-81ED-4DB2-BD59-A6C34878D82A}">
                    <a16:rowId xmlns:a16="http://schemas.microsoft.com/office/drawing/2014/main" val="10008"/>
                  </a:ext>
                </a:extLst>
              </a:tr>
              <a:tr h="417953">
                <a:tc>
                  <a:txBody>
                    <a:bodyPr/>
                    <a:lstStyle/>
                    <a:p>
                      <a:pPr algn="ctr"/>
                      <a:r>
                        <a:rPr lang="pt-BR" dirty="0"/>
                        <a:t>ANO 8</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a:t>
                      </a:r>
                    </a:p>
                  </a:txBody>
                  <a:tcPr/>
                </a:tc>
                <a:tc>
                  <a:txBody>
                    <a:bodyPr/>
                    <a:lstStyle/>
                    <a:p>
                      <a:pPr algn="r"/>
                      <a:r>
                        <a:rPr lang="pt-BR" dirty="0"/>
                        <a:t>10.800,00</a:t>
                      </a:r>
                    </a:p>
                  </a:txBody>
                  <a:tcPr/>
                </a:tc>
                <a:tc>
                  <a:txBody>
                    <a:bodyPr/>
                    <a:lstStyle/>
                    <a:p>
                      <a:pPr algn="r"/>
                      <a:r>
                        <a:rPr lang="pt-BR" dirty="0"/>
                        <a:t>4.200,00</a:t>
                      </a:r>
                    </a:p>
                  </a:txBody>
                  <a:tcPr/>
                </a:tc>
                <a:extLst>
                  <a:ext uri="{0D108BD9-81ED-4DB2-BD59-A6C34878D82A}">
                    <a16:rowId xmlns:a16="http://schemas.microsoft.com/office/drawing/2014/main" val="10009"/>
                  </a:ext>
                </a:extLst>
              </a:tr>
              <a:tr h="417953">
                <a:tc>
                  <a:txBody>
                    <a:bodyPr/>
                    <a:lstStyle/>
                    <a:p>
                      <a:pPr algn="ctr"/>
                      <a:r>
                        <a:rPr lang="pt-BR" dirty="0"/>
                        <a:t>ANO 9</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a:t>
                      </a:r>
                    </a:p>
                  </a:txBody>
                  <a:tcPr/>
                </a:tc>
                <a:tc>
                  <a:txBody>
                    <a:bodyPr/>
                    <a:lstStyle/>
                    <a:p>
                      <a:pPr algn="r"/>
                      <a:r>
                        <a:rPr lang="pt-BR" dirty="0"/>
                        <a:t>12.150,00</a:t>
                      </a:r>
                    </a:p>
                  </a:txBody>
                  <a:tcPr/>
                </a:tc>
                <a:tc>
                  <a:txBody>
                    <a:bodyPr/>
                    <a:lstStyle/>
                    <a:p>
                      <a:pPr algn="r"/>
                      <a:r>
                        <a:rPr lang="pt-BR" dirty="0"/>
                        <a:t>2.850,00</a:t>
                      </a:r>
                    </a:p>
                  </a:txBody>
                  <a:tcPr/>
                </a:tc>
                <a:extLst>
                  <a:ext uri="{0D108BD9-81ED-4DB2-BD59-A6C34878D82A}">
                    <a16:rowId xmlns:a16="http://schemas.microsoft.com/office/drawing/2014/main" val="10010"/>
                  </a:ext>
                </a:extLst>
              </a:tr>
              <a:tr h="417953">
                <a:tc>
                  <a:txBody>
                    <a:bodyPr/>
                    <a:lstStyle/>
                    <a:p>
                      <a:pPr algn="ctr"/>
                      <a:r>
                        <a:rPr lang="pt-BR" dirty="0"/>
                        <a:t>ANO 10</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a:t>
                      </a:r>
                    </a:p>
                  </a:txBody>
                  <a:tcPr/>
                </a:tc>
                <a:tc>
                  <a:txBody>
                    <a:bodyPr/>
                    <a:lstStyle/>
                    <a:p>
                      <a:pPr algn="r"/>
                      <a:r>
                        <a:rPr lang="pt-BR" dirty="0"/>
                        <a:t>13.500,00</a:t>
                      </a:r>
                    </a:p>
                  </a:txBody>
                  <a:tcPr/>
                </a:tc>
                <a:tc>
                  <a:txBody>
                    <a:bodyPr/>
                    <a:lstStyle/>
                    <a:p>
                      <a:pPr algn="r"/>
                      <a:r>
                        <a:rPr lang="pt-BR" dirty="0"/>
                        <a:t>1.500,00</a:t>
                      </a: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7767386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8642" y="382218"/>
            <a:ext cx="10666270" cy="348647"/>
          </a:xfrm>
        </p:spPr>
        <p:txBody>
          <a:bodyPr>
            <a:normAutofit/>
          </a:bodyPr>
          <a:lstStyle/>
          <a:p>
            <a:pPr algn="r"/>
            <a:r>
              <a:rPr kumimoji="0" lang="pt-BR" sz="12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2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87530" y="954517"/>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Depreciação:         Métodos de Cálculos – Soma dos Dígitos</a:t>
            </a:r>
            <a:endParaRPr lang="pt-BR" sz="24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p:cNvSpPr/>
          <p:nvPr/>
        </p:nvSpPr>
        <p:spPr>
          <a:xfrm>
            <a:off x="888642" y="2530446"/>
            <a:ext cx="10200068" cy="1384995"/>
          </a:xfrm>
          <a:prstGeom prst="rect">
            <a:avLst/>
          </a:prstGeom>
        </p:spPr>
        <p:txBody>
          <a:bodyPr wrap="square">
            <a:spAutoFit/>
          </a:bodyPr>
          <a:lstStyle/>
          <a:p>
            <a:pPr marL="914400" marR="0" lvl="1"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rPr>
              <a:t>Não usual na área pública e privada, soma dos dígitos dos anos e o cálculo é feito com base na proporcionalidade dos anos, ou seja, não é com base em valores constantes.</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584889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73846" y="389678"/>
            <a:ext cx="10379954" cy="348647"/>
          </a:xfrm>
        </p:spPr>
        <p:txBody>
          <a:bodyPr>
            <a:normAutofit/>
          </a:bodyPr>
          <a:lstStyle/>
          <a:p>
            <a:pPr algn="r"/>
            <a:r>
              <a:rPr lang="pt-BR" sz="12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p:cNvSpPr>
            <a:spLocks noGrp="1"/>
          </p:cNvSpPr>
          <p:nvPr>
            <p:ph idx="1"/>
          </p:nvPr>
        </p:nvSpPr>
        <p:spPr>
          <a:xfrm>
            <a:off x="780663" y="831606"/>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a:t>
            </a:r>
            <a:r>
              <a:rPr lang="pt-BR" sz="2000" b="1" dirty="0">
                <a:solidFill>
                  <a:schemeClr val="accent2">
                    <a:lumMod val="75000"/>
                  </a:schemeClr>
                </a:solidFill>
                <a:latin typeface="Arial" panose="020B0604020202020204" pitchFamily="34" charset="0"/>
                <a:cs typeface="Arial" panose="020B0604020202020204" pitchFamily="34" charset="0"/>
              </a:rPr>
              <a:t>epreciação:         </a:t>
            </a:r>
            <a:r>
              <a:rPr lang="pt-BR" sz="2000" b="1" dirty="0">
                <a:latin typeface="Arial" panose="020B0604020202020204" pitchFamily="34" charset="0"/>
                <a:cs typeface="Arial" panose="020B0604020202020204" pitchFamily="34" charset="0"/>
              </a:rPr>
              <a:t>Métodos de Cálculos – Soma dos Dígitos</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326523" y="1687132"/>
            <a:ext cx="10431887"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8" name="Tabela 7"/>
          <p:cNvGraphicFramePr>
            <a:graphicFrameLocks noGrp="1"/>
          </p:cNvGraphicFramePr>
          <p:nvPr/>
        </p:nvGraphicFramePr>
        <p:xfrm>
          <a:off x="482601" y="1375646"/>
          <a:ext cx="10871199" cy="4850108"/>
        </p:xfrm>
        <a:graphic>
          <a:graphicData uri="http://schemas.openxmlformats.org/drawingml/2006/table">
            <a:tbl>
              <a:tblPr firstRow="1" bandRow="1">
                <a:tableStyleId>{5C22544A-7EE6-4342-B048-85BDC9FD1C3A}</a:tableStyleId>
              </a:tblPr>
              <a:tblGrid>
                <a:gridCol w="870365">
                  <a:extLst>
                    <a:ext uri="{9D8B030D-6E8A-4147-A177-3AD203B41FA5}">
                      <a16:colId xmlns:a16="http://schemas.microsoft.com/office/drawing/2014/main" val="20000"/>
                    </a:ext>
                  </a:extLst>
                </a:gridCol>
                <a:gridCol w="6377101">
                  <a:extLst>
                    <a:ext uri="{9D8B030D-6E8A-4147-A177-3AD203B41FA5}">
                      <a16:colId xmlns:a16="http://schemas.microsoft.com/office/drawing/2014/main" val="20001"/>
                    </a:ext>
                  </a:extLst>
                </a:gridCol>
                <a:gridCol w="3623733">
                  <a:extLst>
                    <a:ext uri="{9D8B030D-6E8A-4147-A177-3AD203B41FA5}">
                      <a16:colId xmlns:a16="http://schemas.microsoft.com/office/drawing/2014/main" val="20002"/>
                    </a:ext>
                  </a:extLst>
                </a:gridCol>
              </a:tblGrid>
              <a:tr h="388305">
                <a:tc gridSpan="3">
                  <a:txBody>
                    <a:bodyPr/>
                    <a:lstStyle/>
                    <a:p>
                      <a:pPr algn="ctr"/>
                      <a:r>
                        <a:rPr lang="pt-BR" sz="2400" dirty="0">
                          <a:solidFill>
                            <a:schemeClr val="tx1"/>
                          </a:solidFill>
                        </a:rPr>
                        <a:t>DEPRECIAÇÃO</a:t>
                      </a:r>
                    </a:p>
                  </a:txBody>
                  <a:tcPr/>
                </a:tc>
                <a:tc hMerge="1">
                  <a:txBody>
                    <a:bodyPr/>
                    <a:lstStyle/>
                    <a:p>
                      <a:endParaRPr lang="pt-BR" dirty="0">
                        <a:solidFill>
                          <a:schemeClr val="tx1"/>
                        </a:solidFill>
                      </a:endParaRPr>
                    </a:p>
                  </a:txBody>
                  <a:tcPr/>
                </a:tc>
                <a:tc hMerge="1">
                  <a:txBody>
                    <a:bodyPr/>
                    <a:lstStyle/>
                    <a:p>
                      <a:endParaRPr lang="pt-BR" dirty="0"/>
                    </a:p>
                  </a:txBody>
                  <a:tcPr/>
                </a:tc>
                <a:extLst>
                  <a:ext uri="{0D108BD9-81ED-4DB2-BD59-A6C34878D82A}">
                    <a16:rowId xmlns:a16="http://schemas.microsoft.com/office/drawing/2014/main" val="10000"/>
                  </a:ext>
                </a:extLst>
              </a:tr>
              <a:tr h="409407">
                <a:tc>
                  <a:txBody>
                    <a:bodyPr/>
                    <a:lstStyle/>
                    <a:p>
                      <a:pPr algn="ctr"/>
                      <a:endParaRPr lang="pt-BR" b="1" dirty="0"/>
                    </a:p>
                  </a:txBody>
                  <a:tcPr/>
                </a:tc>
                <a:tc>
                  <a:txBody>
                    <a:bodyPr/>
                    <a:lstStyle/>
                    <a:p>
                      <a:r>
                        <a:rPr lang="pt-BR" dirty="0"/>
                        <a:t>Máquinas, Utensílios e Equipamentos </a:t>
                      </a:r>
                    </a:p>
                  </a:txBody>
                  <a:tcPr/>
                </a:tc>
                <a:tc>
                  <a:txBody>
                    <a:bodyPr/>
                    <a:lstStyle/>
                    <a:p>
                      <a:endParaRPr lang="pt-BR" dirty="0"/>
                    </a:p>
                  </a:txBody>
                  <a:tcPr/>
                </a:tc>
                <a:extLst>
                  <a:ext uri="{0D108BD9-81ED-4DB2-BD59-A6C34878D82A}">
                    <a16:rowId xmlns:a16="http://schemas.microsoft.com/office/drawing/2014/main" val="10001"/>
                  </a:ext>
                </a:extLst>
              </a:tr>
              <a:tr h="365760">
                <a:tc gridSpan="3">
                  <a:txBody>
                    <a:bodyPr/>
                    <a:lstStyle/>
                    <a:p>
                      <a:pPr algn="ctr"/>
                      <a:r>
                        <a:rPr lang="pt-BR" b="1" dirty="0"/>
                        <a:t>COMPOSIÇÃO</a:t>
                      </a:r>
                      <a:r>
                        <a:rPr lang="pt-BR" b="1" baseline="0" dirty="0"/>
                        <a:t> DO VALOR</a:t>
                      </a:r>
                      <a:endParaRPr lang="pt-BR" b="1" dirty="0"/>
                    </a:p>
                  </a:txBody>
                  <a:tcPr/>
                </a:tc>
                <a:tc hMerge="1">
                  <a:txBody>
                    <a:bodyPr/>
                    <a:lstStyle/>
                    <a:p>
                      <a:pPr algn="ctr"/>
                      <a:endParaRPr lang="pt-BR" b="1" dirty="0"/>
                    </a:p>
                  </a:txBody>
                  <a:tcPr/>
                </a:tc>
                <a:tc hMerge="1">
                  <a:txBody>
                    <a:bodyPr/>
                    <a:lstStyle/>
                    <a:p>
                      <a:endParaRPr lang="pt-BR" dirty="0"/>
                    </a:p>
                  </a:txBody>
                  <a:tcPr/>
                </a:tc>
                <a:extLst>
                  <a:ext uri="{0D108BD9-81ED-4DB2-BD59-A6C34878D82A}">
                    <a16:rowId xmlns:a16="http://schemas.microsoft.com/office/drawing/2014/main" val="10002"/>
                  </a:ext>
                </a:extLst>
              </a:tr>
              <a:tr h="379828">
                <a:tc>
                  <a:txBody>
                    <a:bodyPr/>
                    <a:lstStyle/>
                    <a:p>
                      <a:pPr algn="ctr"/>
                      <a:r>
                        <a:rPr lang="pt-BR" b="1" dirty="0"/>
                        <a:t>+</a:t>
                      </a:r>
                    </a:p>
                  </a:txBody>
                  <a:tcPr/>
                </a:tc>
                <a:tc>
                  <a:txBody>
                    <a:bodyPr/>
                    <a:lstStyle/>
                    <a:p>
                      <a:r>
                        <a:rPr lang="pt-BR" dirty="0"/>
                        <a:t>Valor Contábil </a:t>
                      </a:r>
                    </a:p>
                  </a:txBody>
                  <a:tcPr/>
                </a:tc>
                <a:tc>
                  <a:txBody>
                    <a:bodyPr/>
                    <a:lstStyle/>
                    <a:p>
                      <a:pPr algn="r"/>
                      <a:r>
                        <a:rPr lang="pt-BR" dirty="0"/>
                        <a:t>15.000,00</a:t>
                      </a:r>
                    </a:p>
                  </a:txBody>
                  <a:tcPr/>
                </a:tc>
                <a:extLst>
                  <a:ext uri="{0D108BD9-81ED-4DB2-BD59-A6C34878D82A}">
                    <a16:rowId xmlns:a16="http://schemas.microsoft.com/office/drawing/2014/main" val="10003"/>
                  </a:ext>
                </a:extLst>
              </a:tr>
              <a:tr h="436098">
                <a:tc>
                  <a:txBody>
                    <a:bodyPr/>
                    <a:lstStyle/>
                    <a:p>
                      <a:pPr algn="ctr"/>
                      <a:r>
                        <a:rPr lang="pt-BR" b="1" dirty="0"/>
                        <a:t>-</a:t>
                      </a:r>
                    </a:p>
                  </a:txBody>
                  <a:tcPr/>
                </a:tc>
                <a:tc>
                  <a:txBody>
                    <a:bodyPr/>
                    <a:lstStyle/>
                    <a:p>
                      <a:r>
                        <a:rPr lang="pt-BR" dirty="0"/>
                        <a:t>Valor Residual</a:t>
                      </a:r>
                      <a:r>
                        <a:rPr lang="pt-BR" baseline="0" dirty="0"/>
                        <a:t> (10%)</a:t>
                      </a:r>
                      <a:endParaRPr lang="pt-BR" dirty="0"/>
                    </a:p>
                  </a:txBody>
                  <a:tcPr/>
                </a:tc>
                <a:tc>
                  <a:txBody>
                    <a:bodyPr/>
                    <a:lstStyle/>
                    <a:p>
                      <a:pPr algn="r"/>
                      <a:r>
                        <a:rPr lang="pt-BR" dirty="0"/>
                        <a:t>1.500,00</a:t>
                      </a:r>
                    </a:p>
                  </a:txBody>
                  <a:tcPr/>
                </a:tc>
                <a:extLst>
                  <a:ext uri="{0D108BD9-81ED-4DB2-BD59-A6C34878D82A}">
                    <a16:rowId xmlns:a16="http://schemas.microsoft.com/office/drawing/2014/main" val="10004"/>
                  </a:ext>
                </a:extLst>
              </a:tr>
              <a:tr h="450166">
                <a:tc>
                  <a:txBody>
                    <a:bodyPr/>
                    <a:lstStyle/>
                    <a:p>
                      <a:pPr algn="ctr"/>
                      <a:r>
                        <a:rPr lang="pt-BR" b="1" dirty="0"/>
                        <a:t>=</a:t>
                      </a:r>
                    </a:p>
                  </a:txBody>
                  <a:tcPr/>
                </a:tc>
                <a:tc>
                  <a:txBody>
                    <a:bodyPr/>
                    <a:lstStyle/>
                    <a:p>
                      <a:r>
                        <a:rPr lang="pt-BR" dirty="0"/>
                        <a:t>Valor</a:t>
                      </a:r>
                      <a:r>
                        <a:rPr lang="pt-BR" baseline="0" dirty="0"/>
                        <a:t> Base de Depreciação</a:t>
                      </a:r>
                      <a:endParaRPr lang="pt-BR" dirty="0"/>
                    </a:p>
                  </a:txBody>
                  <a:tcPr/>
                </a:tc>
                <a:tc>
                  <a:txBody>
                    <a:bodyPr/>
                    <a:lstStyle/>
                    <a:p>
                      <a:pPr algn="r"/>
                      <a:r>
                        <a:rPr lang="pt-BR" dirty="0"/>
                        <a:t>13.500,00</a:t>
                      </a:r>
                    </a:p>
                  </a:txBody>
                  <a:tcPr/>
                </a:tc>
                <a:extLst>
                  <a:ext uri="{0D108BD9-81ED-4DB2-BD59-A6C34878D82A}">
                    <a16:rowId xmlns:a16="http://schemas.microsoft.com/office/drawing/2014/main" val="10005"/>
                  </a:ext>
                </a:extLst>
              </a:tr>
              <a:tr h="393735">
                <a:tc gridSpan="3">
                  <a:txBody>
                    <a:bodyPr/>
                    <a:lstStyle/>
                    <a:p>
                      <a:pPr algn="ctr"/>
                      <a:r>
                        <a:rPr lang="pt-BR" b="1" dirty="0"/>
                        <a:t>SOMA DOS DIGITOS </a:t>
                      </a:r>
                    </a:p>
                  </a:txBody>
                  <a:tcPr/>
                </a:tc>
                <a:tc hMerge="1">
                  <a:txBody>
                    <a:bodyPr/>
                    <a:lstStyle/>
                    <a:p>
                      <a:pPr algn="ctr"/>
                      <a:endParaRPr lang="pt-BR" b="1" dirty="0"/>
                    </a:p>
                  </a:txBody>
                  <a:tcPr/>
                </a:tc>
                <a:tc hMerge="1">
                  <a:txBody>
                    <a:bodyPr/>
                    <a:lstStyle/>
                    <a:p>
                      <a:pPr algn="ctr"/>
                      <a:endParaRPr lang="pt-BR" b="1" dirty="0"/>
                    </a:p>
                  </a:txBody>
                  <a:tcPr/>
                </a:tc>
                <a:extLst>
                  <a:ext uri="{0D108BD9-81ED-4DB2-BD59-A6C34878D82A}">
                    <a16:rowId xmlns:a16="http://schemas.microsoft.com/office/drawing/2014/main" val="10006"/>
                  </a:ext>
                </a:extLst>
              </a:tr>
              <a:tr h="394056">
                <a:tc>
                  <a:txBody>
                    <a:bodyPr/>
                    <a:lstStyle/>
                    <a:p>
                      <a:pPr algn="ctr"/>
                      <a:endParaRPr lang="pt-BR" b="1" dirty="0"/>
                    </a:p>
                  </a:txBody>
                  <a:tcPr/>
                </a:tc>
                <a:tc>
                  <a:txBody>
                    <a:bodyPr/>
                    <a:lstStyle/>
                    <a:p>
                      <a:r>
                        <a:rPr lang="pt-BR" dirty="0"/>
                        <a:t>Vida</a:t>
                      </a:r>
                      <a:r>
                        <a:rPr lang="pt-BR" baseline="0" dirty="0"/>
                        <a:t> útil do Bem</a:t>
                      </a:r>
                      <a:endParaRPr lang="pt-BR" dirty="0"/>
                    </a:p>
                  </a:txBody>
                  <a:tcPr/>
                </a:tc>
                <a:tc>
                  <a:txBody>
                    <a:bodyPr/>
                    <a:lstStyle/>
                    <a:p>
                      <a:pPr algn="r"/>
                      <a:r>
                        <a:rPr lang="pt-BR" dirty="0"/>
                        <a:t>10 anos</a:t>
                      </a:r>
                    </a:p>
                  </a:txBody>
                  <a:tcPr/>
                </a:tc>
                <a:extLst>
                  <a:ext uri="{0D108BD9-81ED-4DB2-BD59-A6C34878D82A}">
                    <a16:rowId xmlns:a16="http://schemas.microsoft.com/office/drawing/2014/main" val="10007"/>
                  </a:ext>
                </a:extLst>
              </a:tr>
              <a:tr h="436098">
                <a:tc>
                  <a:txBody>
                    <a:bodyPr/>
                    <a:lstStyle/>
                    <a:p>
                      <a:pPr algn="ctr"/>
                      <a:endParaRPr lang="pt-BR" b="1" dirty="0"/>
                    </a:p>
                  </a:txBody>
                  <a:tcPr/>
                </a:tc>
                <a:tc>
                  <a:txBody>
                    <a:bodyPr/>
                    <a:lstStyle/>
                    <a:p>
                      <a:r>
                        <a:rPr lang="pt-BR" dirty="0"/>
                        <a:t>Somatório: 1+2+3+4+5+6+7+8+9+10</a:t>
                      </a:r>
                    </a:p>
                  </a:txBody>
                  <a:tcPr/>
                </a:tc>
                <a:tc>
                  <a:txBody>
                    <a:bodyPr/>
                    <a:lstStyle/>
                    <a:p>
                      <a:pPr algn="r"/>
                      <a:r>
                        <a:rPr lang="pt-BR" dirty="0"/>
                        <a:t>55</a:t>
                      </a:r>
                    </a:p>
                  </a:txBody>
                  <a:tcPr/>
                </a:tc>
                <a:extLst>
                  <a:ext uri="{0D108BD9-81ED-4DB2-BD59-A6C34878D82A}">
                    <a16:rowId xmlns:a16="http://schemas.microsoft.com/office/drawing/2014/main" val="10008"/>
                  </a:ext>
                </a:extLst>
              </a:tr>
              <a:tr h="258628">
                <a:tc gridSpan="3">
                  <a:txBody>
                    <a:bodyPr/>
                    <a:lstStyle/>
                    <a:p>
                      <a:pPr algn="ctr"/>
                      <a:r>
                        <a:rPr lang="pt-BR" b="1" dirty="0"/>
                        <a:t>CÁLCULO</a:t>
                      </a:r>
                    </a:p>
                  </a:txBody>
                  <a:tcPr/>
                </a:tc>
                <a:tc hMerge="1">
                  <a:txBody>
                    <a:bodyPr/>
                    <a:lstStyle/>
                    <a:p>
                      <a:endParaRPr lang="pt-BR" dirty="0"/>
                    </a:p>
                  </a:txBody>
                  <a:tcPr/>
                </a:tc>
                <a:tc hMerge="1">
                  <a:txBody>
                    <a:bodyPr/>
                    <a:lstStyle/>
                    <a:p>
                      <a:pPr algn="r"/>
                      <a:endParaRPr lang="pt-BR" dirty="0"/>
                    </a:p>
                  </a:txBody>
                  <a:tcPr/>
                </a:tc>
                <a:extLst>
                  <a:ext uri="{0D108BD9-81ED-4DB2-BD59-A6C34878D82A}">
                    <a16:rowId xmlns:a16="http://schemas.microsoft.com/office/drawing/2014/main" val="10009"/>
                  </a:ext>
                </a:extLst>
              </a:tr>
              <a:tr h="182880">
                <a:tc gridSpan="3">
                  <a:txBody>
                    <a:bodyPr/>
                    <a:lstStyle/>
                    <a:p>
                      <a:pPr algn="ctr"/>
                      <a:r>
                        <a:rPr lang="pt-BR" sz="2000" b="1" dirty="0" err="1"/>
                        <a:t>Qtde</a:t>
                      </a:r>
                      <a:r>
                        <a:rPr lang="pt-BR" sz="2000" b="1" baseline="0" dirty="0"/>
                        <a:t> de anos a depreciar / Soma dos Dígitos X Base depreciada</a:t>
                      </a:r>
                      <a:endParaRPr lang="pt-BR" sz="2000" b="1" dirty="0"/>
                    </a:p>
                  </a:txBody>
                  <a:tcPr/>
                </a:tc>
                <a:tc hMerge="1">
                  <a:txBody>
                    <a:bodyPr/>
                    <a:lstStyle/>
                    <a:p>
                      <a:endParaRPr lang="pt-BR" dirty="0"/>
                    </a:p>
                  </a:txBody>
                  <a:tcPr/>
                </a:tc>
                <a:tc hMerge="1">
                  <a:txBody>
                    <a:bodyPr/>
                    <a:lstStyle/>
                    <a:p>
                      <a:pPr algn="r"/>
                      <a:endParaRPr lang="pt-BR" dirty="0"/>
                    </a:p>
                  </a:txBody>
                  <a:tcPr/>
                </a:tc>
                <a:extLst>
                  <a:ext uri="{0D108BD9-81ED-4DB2-BD59-A6C34878D82A}">
                    <a16:rowId xmlns:a16="http://schemas.microsoft.com/office/drawing/2014/main" val="10010"/>
                  </a:ext>
                </a:extLst>
              </a:tr>
              <a:tr h="182880">
                <a:tc>
                  <a:txBody>
                    <a:bodyPr/>
                    <a:lstStyle/>
                    <a:p>
                      <a:pPr algn="ctr"/>
                      <a:endParaRPr lang="pt-BR" b="1" dirty="0"/>
                    </a:p>
                  </a:txBody>
                  <a:tcPr/>
                </a:tc>
                <a:tc>
                  <a:txBody>
                    <a:bodyPr/>
                    <a:lstStyle/>
                    <a:p>
                      <a:endParaRPr lang="pt-BR" dirty="0"/>
                    </a:p>
                  </a:txBody>
                  <a:tcPr/>
                </a:tc>
                <a:tc>
                  <a:txBody>
                    <a:bodyPr/>
                    <a:lstStyle/>
                    <a:p>
                      <a:pPr algn="r"/>
                      <a:endParaRPr lang="pt-BR" dirty="0"/>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4081925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73845" y="389678"/>
            <a:ext cx="10666269" cy="348647"/>
          </a:xfrm>
        </p:spPr>
        <p:txBody>
          <a:bodyPr>
            <a:normAutofit/>
          </a:bodyPr>
          <a:lstStyle/>
          <a:p>
            <a:pPr algn="r"/>
            <a:r>
              <a:rPr kumimoji="0" lang="pt-BR" sz="12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8593" y="576789"/>
            <a:ext cx="10666270" cy="702816"/>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a:t>
            </a:r>
            <a:r>
              <a:rPr lang="pt-BR" sz="2000" b="1" dirty="0">
                <a:solidFill>
                  <a:schemeClr val="accent2">
                    <a:lumMod val="75000"/>
                  </a:schemeClr>
                </a:solidFill>
                <a:latin typeface="Arial" panose="020B0604020202020204" pitchFamily="34" charset="0"/>
                <a:cs typeface="Arial" panose="020B0604020202020204" pitchFamily="34" charset="0"/>
              </a:rPr>
              <a:t>epreciação:         </a:t>
            </a:r>
            <a:r>
              <a:rPr lang="pt-BR" sz="2000" b="1" dirty="0">
                <a:latin typeface="Arial" panose="020B0604020202020204" pitchFamily="34" charset="0"/>
                <a:cs typeface="Arial" panose="020B0604020202020204" pitchFamily="34" charset="0"/>
              </a:rPr>
              <a:t>Métodos de Cálculos – Soma dos Dígitos </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326523" y="1687132"/>
            <a:ext cx="10431887"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6" name="Tabela 5"/>
          <p:cNvGraphicFramePr>
            <a:graphicFrameLocks noGrp="1"/>
          </p:cNvGraphicFramePr>
          <p:nvPr/>
        </p:nvGraphicFramePr>
        <p:xfrm>
          <a:off x="788594" y="1034321"/>
          <a:ext cx="10658340" cy="5480063"/>
        </p:xfrm>
        <a:graphic>
          <a:graphicData uri="http://schemas.openxmlformats.org/drawingml/2006/table">
            <a:tbl>
              <a:tblPr firstRow="1" bandRow="1">
                <a:tableStyleId>{5C22544A-7EE6-4342-B048-85BDC9FD1C3A}</a:tableStyleId>
              </a:tblPr>
              <a:tblGrid>
                <a:gridCol w="1982741">
                  <a:extLst>
                    <a:ext uri="{9D8B030D-6E8A-4147-A177-3AD203B41FA5}">
                      <a16:colId xmlns:a16="http://schemas.microsoft.com/office/drawing/2014/main" val="20000"/>
                    </a:ext>
                  </a:extLst>
                </a:gridCol>
                <a:gridCol w="3326646">
                  <a:extLst>
                    <a:ext uri="{9D8B030D-6E8A-4147-A177-3AD203B41FA5}">
                      <a16:colId xmlns:a16="http://schemas.microsoft.com/office/drawing/2014/main" val="20001"/>
                    </a:ext>
                  </a:extLst>
                </a:gridCol>
                <a:gridCol w="2684368">
                  <a:extLst>
                    <a:ext uri="{9D8B030D-6E8A-4147-A177-3AD203B41FA5}">
                      <a16:colId xmlns:a16="http://schemas.microsoft.com/office/drawing/2014/main" val="20002"/>
                    </a:ext>
                  </a:extLst>
                </a:gridCol>
                <a:gridCol w="2664585">
                  <a:extLst>
                    <a:ext uri="{9D8B030D-6E8A-4147-A177-3AD203B41FA5}">
                      <a16:colId xmlns:a16="http://schemas.microsoft.com/office/drawing/2014/main" val="20003"/>
                    </a:ext>
                  </a:extLst>
                </a:gridCol>
              </a:tblGrid>
              <a:tr h="498668">
                <a:tc gridSpan="4">
                  <a:txBody>
                    <a:bodyPr/>
                    <a:lstStyle/>
                    <a:p>
                      <a:pPr algn="ctr"/>
                      <a:r>
                        <a:rPr lang="pt-BR" sz="2400" b="1" dirty="0">
                          <a:solidFill>
                            <a:schemeClr val="tx1"/>
                          </a:solidFill>
                        </a:rPr>
                        <a:t>QUADRO</a:t>
                      </a:r>
                      <a:r>
                        <a:rPr lang="pt-BR" sz="2400" b="1" baseline="0" dirty="0">
                          <a:solidFill>
                            <a:schemeClr val="tx1"/>
                          </a:solidFill>
                        </a:rPr>
                        <a:t> ANUAL DE DEPRECIAÇÃO = 15.000,00</a:t>
                      </a:r>
                      <a:endParaRPr lang="pt-BR" sz="2400" b="1" dirty="0">
                        <a:solidFill>
                          <a:schemeClr val="tx1"/>
                        </a:solidFill>
                      </a:endParaRPr>
                    </a:p>
                  </a:txBody>
                  <a:tcPr/>
                </a:tc>
                <a:tc hMerge="1">
                  <a:txBody>
                    <a:bodyPr/>
                    <a:lstStyle/>
                    <a:p>
                      <a:endParaRPr lang="pt-BR" dirty="0"/>
                    </a:p>
                  </a:txBody>
                  <a:tcPr/>
                </a:tc>
                <a:tc hMerge="1">
                  <a:txBody>
                    <a:bodyPr/>
                    <a:lstStyle/>
                    <a:p>
                      <a:endParaRPr lang="pt-BR" dirty="0"/>
                    </a:p>
                  </a:txBody>
                  <a:tcPr/>
                </a:tc>
                <a:tc hMerge="1">
                  <a:txBody>
                    <a:bodyPr/>
                    <a:lstStyle/>
                    <a:p>
                      <a:endParaRPr lang="pt-BR" dirty="0"/>
                    </a:p>
                  </a:txBody>
                  <a:tcPr/>
                </a:tc>
                <a:extLst>
                  <a:ext uri="{0D108BD9-81ED-4DB2-BD59-A6C34878D82A}">
                    <a16:rowId xmlns:a16="http://schemas.microsoft.com/office/drawing/2014/main" val="10000"/>
                  </a:ext>
                </a:extLst>
              </a:tr>
              <a:tr h="678433">
                <a:tc>
                  <a:txBody>
                    <a:bodyPr/>
                    <a:lstStyle/>
                    <a:p>
                      <a:pPr algn="ctr"/>
                      <a:r>
                        <a:rPr lang="pt-BR" sz="2000" b="1" dirty="0">
                          <a:solidFill>
                            <a:schemeClr val="tx1"/>
                          </a:solidFill>
                        </a:rPr>
                        <a:t>ANO</a:t>
                      </a:r>
                    </a:p>
                  </a:txBody>
                  <a:tcPr/>
                </a:tc>
                <a:tc>
                  <a:txBody>
                    <a:bodyPr/>
                    <a:lstStyle/>
                    <a:p>
                      <a:pPr algn="ctr"/>
                      <a:r>
                        <a:rPr lang="pt-BR" sz="2000" b="1" dirty="0">
                          <a:solidFill>
                            <a:schemeClr val="tx1"/>
                          </a:solidFill>
                        </a:rPr>
                        <a:t>Formula</a:t>
                      </a:r>
                    </a:p>
                  </a:txBody>
                  <a:tcPr/>
                </a:tc>
                <a:tc>
                  <a:txBody>
                    <a:bodyPr/>
                    <a:lstStyle/>
                    <a:p>
                      <a:pPr algn="ctr"/>
                      <a:r>
                        <a:rPr lang="pt-BR" sz="2000" b="1" dirty="0">
                          <a:solidFill>
                            <a:schemeClr val="tx1"/>
                          </a:solidFill>
                        </a:rPr>
                        <a:t>Valor acumulado da depreciação</a:t>
                      </a:r>
                    </a:p>
                  </a:txBody>
                  <a:tcPr/>
                </a:tc>
                <a:tc>
                  <a:txBody>
                    <a:bodyPr/>
                    <a:lstStyle/>
                    <a:p>
                      <a:pPr algn="ctr"/>
                      <a:r>
                        <a:rPr lang="pt-BR" sz="2000" b="1" dirty="0">
                          <a:solidFill>
                            <a:schemeClr val="tx1"/>
                          </a:solidFill>
                        </a:rPr>
                        <a:t>Saldo</a:t>
                      </a:r>
                      <a:r>
                        <a:rPr lang="pt-BR" sz="2000" b="1" baseline="0" dirty="0">
                          <a:solidFill>
                            <a:schemeClr val="tx1"/>
                          </a:solidFill>
                        </a:rPr>
                        <a:t> Acumulado</a:t>
                      </a:r>
                      <a:endParaRPr lang="pt-BR" sz="2000" b="1" dirty="0">
                        <a:solidFill>
                          <a:schemeClr val="tx1"/>
                        </a:solidFill>
                      </a:endParaRPr>
                    </a:p>
                  </a:txBody>
                  <a:tcPr/>
                </a:tc>
                <a:extLst>
                  <a:ext uri="{0D108BD9-81ED-4DB2-BD59-A6C34878D82A}">
                    <a16:rowId xmlns:a16="http://schemas.microsoft.com/office/drawing/2014/main" val="10001"/>
                  </a:ext>
                </a:extLst>
              </a:tr>
              <a:tr h="404475">
                <a:tc>
                  <a:txBody>
                    <a:bodyPr/>
                    <a:lstStyle/>
                    <a:p>
                      <a:pPr algn="ctr"/>
                      <a:r>
                        <a:rPr lang="pt-BR" dirty="0"/>
                        <a:t>ANO 1</a:t>
                      </a:r>
                    </a:p>
                  </a:txBody>
                  <a:tcPr/>
                </a:tc>
                <a:tc>
                  <a:txBody>
                    <a:bodyPr/>
                    <a:lstStyle/>
                    <a:p>
                      <a:pPr algn="r"/>
                      <a:r>
                        <a:rPr lang="pt-BR" dirty="0"/>
                        <a:t>13.500,00 x 10 /55</a:t>
                      </a:r>
                    </a:p>
                  </a:txBody>
                  <a:tcPr/>
                </a:tc>
                <a:tc>
                  <a:txBody>
                    <a:bodyPr/>
                    <a:lstStyle/>
                    <a:p>
                      <a:pPr algn="r"/>
                      <a:r>
                        <a:rPr lang="pt-BR" dirty="0"/>
                        <a:t>2.454,54</a:t>
                      </a:r>
                    </a:p>
                  </a:txBody>
                  <a:tcPr/>
                </a:tc>
                <a:tc>
                  <a:txBody>
                    <a:bodyPr/>
                    <a:lstStyle/>
                    <a:p>
                      <a:pPr algn="r"/>
                      <a:r>
                        <a:rPr lang="pt-BR" dirty="0"/>
                        <a:t>12.545,46</a:t>
                      </a:r>
                    </a:p>
                  </a:txBody>
                  <a:tcPr/>
                </a:tc>
                <a:extLst>
                  <a:ext uri="{0D108BD9-81ED-4DB2-BD59-A6C34878D82A}">
                    <a16:rowId xmlns:a16="http://schemas.microsoft.com/office/drawing/2014/main" val="10002"/>
                  </a:ext>
                </a:extLst>
              </a:tr>
              <a:tr h="404475">
                <a:tc>
                  <a:txBody>
                    <a:bodyPr/>
                    <a:lstStyle/>
                    <a:p>
                      <a:pPr algn="ctr"/>
                      <a:r>
                        <a:rPr lang="pt-BR" dirty="0"/>
                        <a:t>ANO 2</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13.500,00 x 09 /55</a:t>
                      </a:r>
                    </a:p>
                  </a:txBody>
                  <a:tcPr/>
                </a:tc>
                <a:tc>
                  <a:txBody>
                    <a:bodyPr/>
                    <a:lstStyle/>
                    <a:p>
                      <a:pPr algn="r"/>
                      <a:r>
                        <a:rPr lang="pt-BR" dirty="0"/>
                        <a:t>2.209,09</a:t>
                      </a:r>
                    </a:p>
                  </a:txBody>
                  <a:tcPr/>
                </a:tc>
                <a:tc>
                  <a:txBody>
                    <a:bodyPr/>
                    <a:lstStyle/>
                    <a:p>
                      <a:pPr algn="r"/>
                      <a:r>
                        <a:rPr lang="pt-BR" dirty="0"/>
                        <a:t>10.336,37</a:t>
                      </a:r>
                    </a:p>
                  </a:txBody>
                  <a:tcPr/>
                </a:tc>
                <a:extLst>
                  <a:ext uri="{0D108BD9-81ED-4DB2-BD59-A6C34878D82A}">
                    <a16:rowId xmlns:a16="http://schemas.microsoft.com/office/drawing/2014/main" val="10003"/>
                  </a:ext>
                </a:extLst>
              </a:tr>
              <a:tr h="404475">
                <a:tc>
                  <a:txBody>
                    <a:bodyPr/>
                    <a:lstStyle/>
                    <a:p>
                      <a:pPr algn="ctr"/>
                      <a:r>
                        <a:rPr lang="pt-BR" dirty="0"/>
                        <a:t>ANO 3 </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13.500,00 x 08 /55</a:t>
                      </a:r>
                    </a:p>
                  </a:txBody>
                  <a:tcPr/>
                </a:tc>
                <a:tc>
                  <a:txBody>
                    <a:bodyPr/>
                    <a:lstStyle/>
                    <a:p>
                      <a:pPr algn="r"/>
                      <a:r>
                        <a:rPr lang="pt-BR" dirty="0"/>
                        <a:t>1.963,63</a:t>
                      </a:r>
                    </a:p>
                  </a:txBody>
                  <a:tcPr/>
                </a:tc>
                <a:tc>
                  <a:txBody>
                    <a:bodyPr/>
                    <a:lstStyle/>
                    <a:p>
                      <a:pPr algn="r"/>
                      <a:r>
                        <a:rPr lang="pt-BR" dirty="0"/>
                        <a:t>8.372,74</a:t>
                      </a:r>
                    </a:p>
                  </a:txBody>
                  <a:tcPr/>
                </a:tc>
                <a:extLst>
                  <a:ext uri="{0D108BD9-81ED-4DB2-BD59-A6C34878D82A}">
                    <a16:rowId xmlns:a16="http://schemas.microsoft.com/office/drawing/2014/main" val="10004"/>
                  </a:ext>
                </a:extLst>
              </a:tr>
              <a:tr h="404475">
                <a:tc>
                  <a:txBody>
                    <a:bodyPr/>
                    <a:lstStyle/>
                    <a:p>
                      <a:pPr algn="ctr"/>
                      <a:r>
                        <a:rPr lang="pt-BR" dirty="0"/>
                        <a:t>ANO 4</a:t>
                      </a:r>
                    </a:p>
                  </a:txBody>
                  <a:tcPr/>
                </a:tc>
                <a:tc>
                  <a:txBody>
                    <a:bodyPr/>
                    <a:lstStyle/>
                    <a:p>
                      <a:pPr algn="r"/>
                      <a:r>
                        <a:rPr lang="pt-BR" dirty="0"/>
                        <a:t>13.500,00 x 07 /55</a:t>
                      </a:r>
                    </a:p>
                  </a:txBody>
                  <a:tcPr/>
                </a:tc>
                <a:tc>
                  <a:txBody>
                    <a:bodyPr/>
                    <a:lstStyle/>
                    <a:p>
                      <a:pPr algn="r"/>
                      <a:r>
                        <a:rPr lang="pt-BR" dirty="0"/>
                        <a:t>1.718,18</a:t>
                      </a:r>
                    </a:p>
                  </a:txBody>
                  <a:tcPr/>
                </a:tc>
                <a:tc>
                  <a:txBody>
                    <a:bodyPr/>
                    <a:lstStyle/>
                    <a:p>
                      <a:pPr algn="r"/>
                      <a:r>
                        <a:rPr lang="pt-BR" dirty="0"/>
                        <a:t>6.654,56</a:t>
                      </a:r>
                    </a:p>
                  </a:txBody>
                  <a:tcPr/>
                </a:tc>
                <a:extLst>
                  <a:ext uri="{0D108BD9-81ED-4DB2-BD59-A6C34878D82A}">
                    <a16:rowId xmlns:a16="http://schemas.microsoft.com/office/drawing/2014/main" val="10005"/>
                  </a:ext>
                </a:extLst>
              </a:tr>
              <a:tr h="404475">
                <a:tc>
                  <a:txBody>
                    <a:bodyPr/>
                    <a:lstStyle/>
                    <a:p>
                      <a:pPr algn="ctr"/>
                      <a:r>
                        <a:rPr lang="pt-BR" dirty="0"/>
                        <a:t>ANO 5</a:t>
                      </a:r>
                    </a:p>
                  </a:txBody>
                  <a:tcPr/>
                </a:tc>
                <a:tc>
                  <a:txBody>
                    <a:bodyPr/>
                    <a:lstStyle/>
                    <a:p>
                      <a:pPr algn="r"/>
                      <a:r>
                        <a:rPr lang="pt-BR" dirty="0"/>
                        <a:t>13.500,00 x 06 /55</a:t>
                      </a:r>
                    </a:p>
                  </a:txBody>
                  <a:tcPr/>
                </a:tc>
                <a:tc>
                  <a:txBody>
                    <a:bodyPr/>
                    <a:lstStyle/>
                    <a:p>
                      <a:pPr algn="r"/>
                      <a:r>
                        <a:rPr lang="pt-BR" dirty="0"/>
                        <a:t>1.472,72</a:t>
                      </a:r>
                    </a:p>
                  </a:txBody>
                  <a:tcPr/>
                </a:tc>
                <a:tc>
                  <a:txBody>
                    <a:bodyPr/>
                    <a:lstStyle/>
                    <a:p>
                      <a:pPr algn="r"/>
                      <a:r>
                        <a:rPr lang="pt-BR" dirty="0"/>
                        <a:t>5.181,84</a:t>
                      </a:r>
                    </a:p>
                  </a:txBody>
                  <a:tcPr/>
                </a:tc>
                <a:extLst>
                  <a:ext uri="{0D108BD9-81ED-4DB2-BD59-A6C34878D82A}">
                    <a16:rowId xmlns:a16="http://schemas.microsoft.com/office/drawing/2014/main" val="10006"/>
                  </a:ext>
                </a:extLst>
              </a:tr>
              <a:tr h="404475">
                <a:tc>
                  <a:txBody>
                    <a:bodyPr/>
                    <a:lstStyle/>
                    <a:p>
                      <a:pPr algn="ctr"/>
                      <a:r>
                        <a:rPr lang="pt-BR" dirty="0"/>
                        <a:t>ANO 6</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13.500,00 x 05 /55</a:t>
                      </a:r>
                    </a:p>
                  </a:txBody>
                  <a:tcPr/>
                </a:tc>
                <a:tc>
                  <a:txBody>
                    <a:bodyPr/>
                    <a:lstStyle/>
                    <a:p>
                      <a:pPr algn="r"/>
                      <a:r>
                        <a:rPr lang="pt-BR" dirty="0"/>
                        <a:t>1.227,27</a:t>
                      </a:r>
                    </a:p>
                  </a:txBody>
                  <a:tcPr/>
                </a:tc>
                <a:tc>
                  <a:txBody>
                    <a:bodyPr/>
                    <a:lstStyle/>
                    <a:p>
                      <a:pPr algn="r"/>
                      <a:r>
                        <a:rPr lang="pt-BR" dirty="0"/>
                        <a:t>3.954,57</a:t>
                      </a:r>
                    </a:p>
                  </a:txBody>
                  <a:tcPr/>
                </a:tc>
                <a:extLst>
                  <a:ext uri="{0D108BD9-81ED-4DB2-BD59-A6C34878D82A}">
                    <a16:rowId xmlns:a16="http://schemas.microsoft.com/office/drawing/2014/main" val="10007"/>
                  </a:ext>
                </a:extLst>
              </a:tr>
              <a:tr h="404475">
                <a:tc>
                  <a:txBody>
                    <a:bodyPr/>
                    <a:lstStyle/>
                    <a:p>
                      <a:pPr algn="ctr"/>
                      <a:r>
                        <a:rPr lang="pt-BR" dirty="0"/>
                        <a:t>ANO 7</a:t>
                      </a:r>
                    </a:p>
                  </a:txBody>
                  <a:tcPr/>
                </a:tc>
                <a:tc>
                  <a:txBody>
                    <a:bodyPr/>
                    <a:lstStyle/>
                    <a:p>
                      <a:pPr algn="r"/>
                      <a:r>
                        <a:rPr lang="pt-BR" dirty="0"/>
                        <a:t>13.500,00 x 04 /55</a:t>
                      </a:r>
                    </a:p>
                  </a:txBody>
                  <a:tcPr/>
                </a:tc>
                <a:tc>
                  <a:txBody>
                    <a:bodyPr/>
                    <a:lstStyle/>
                    <a:p>
                      <a:pPr algn="r"/>
                      <a:r>
                        <a:rPr lang="pt-BR" dirty="0"/>
                        <a:t>981,81</a:t>
                      </a:r>
                    </a:p>
                  </a:txBody>
                  <a:tcPr/>
                </a:tc>
                <a:tc>
                  <a:txBody>
                    <a:bodyPr/>
                    <a:lstStyle/>
                    <a:p>
                      <a:pPr algn="r"/>
                      <a:r>
                        <a:rPr lang="pt-BR" dirty="0"/>
                        <a:t>2.972,76</a:t>
                      </a:r>
                    </a:p>
                  </a:txBody>
                  <a:tcPr/>
                </a:tc>
                <a:extLst>
                  <a:ext uri="{0D108BD9-81ED-4DB2-BD59-A6C34878D82A}">
                    <a16:rowId xmlns:a16="http://schemas.microsoft.com/office/drawing/2014/main" val="10008"/>
                  </a:ext>
                </a:extLst>
              </a:tr>
              <a:tr h="404475">
                <a:tc>
                  <a:txBody>
                    <a:bodyPr/>
                    <a:lstStyle/>
                    <a:p>
                      <a:pPr algn="ctr"/>
                      <a:r>
                        <a:rPr lang="pt-BR" dirty="0"/>
                        <a:t>ANO 8</a:t>
                      </a:r>
                    </a:p>
                  </a:txBody>
                  <a:tcPr/>
                </a:tc>
                <a:tc>
                  <a:txBody>
                    <a:bodyPr/>
                    <a:lstStyle/>
                    <a:p>
                      <a:pPr algn="r"/>
                      <a:r>
                        <a:rPr lang="pt-BR" dirty="0"/>
                        <a:t>13.500,00 x 03 /55</a:t>
                      </a:r>
                    </a:p>
                  </a:txBody>
                  <a:tcPr/>
                </a:tc>
                <a:tc>
                  <a:txBody>
                    <a:bodyPr/>
                    <a:lstStyle/>
                    <a:p>
                      <a:pPr algn="r"/>
                      <a:r>
                        <a:rPr lang="pt-BR" dirty="0"/>
                        <a:t>736,36</a:t>
                      </a:r>
                    </a:p>
                  </a:txBody>
                  <a:tcPr/>
                </a:tc>
                <a:tc>
                  <a:txBody>
                    <a:bodyPr/>
                    <a:lstStyle/>
                    <a:p>
                      <a:pPr algn="r"/>
                      <a:r>
                        <a:rPr lang="pt-BR" dirty="0"/>
                        <a:t>2.236,40</a:t>
                      </a:r>
                    </a:p>
                  </a:txBody>
                  <a:tcPr/>
                </a:tc>
                <a:extLst>
                  <a:ext uri="{0D108BD9-81ED-4DB2-BD59-A6C34878D82A}">
                    <a16:rowId xmlns:a16="http://schemas.microsoft.com/office/drawing/2014/main" val="10009"/>
                  </a:ext>
                </a:extLst>
              </a:tr>
              <a:tr h="404475">
                <a:tc>
                  <a:txBody>
                    <a:bodyPr/>
                    <a:lstStyle/>
                    <a:p>
                      <a:pPr algn="ctr"/>
                      <a:r>
                        <a:rPr lang="pt-BR" dirty="0"/>
                        <a:t>ANO 9</a:t>
                      </a:r>
                    </a:p>
                  </a:txBody>
                  <a:tcPr/>
                </a:tc>
                <a:tc>
                  <a:txBody>
                    <a:bodyPr/>
                    <a:lstStyle/>
                    <a:p>
                      <a:pPr algn="r"/>
                      <a:r>
                        <a:rPr lang="pt-BR" dirty="0"/>
                        <a:t>13.500,00 x 02 /55</a:t>
                      </a:r>
                    </a:p>
                  </a:txBody>
                  <a:tcPr/>
                </a:tc>
                <a:tc>
                  <a:txBody>
                    <a:bodyPr/>
                    <a:lstStyle/>
                    <a:p>
                      <a:pPr algn="r"/>
                      <a:r>
                        <a:rPr lang="pt-BR" dirty="0"/>
                        <a:t>490,90</a:t>
                      </a:r>
                    </a:p>
                  </a:txBody>
                  <a:tcPr/>
                </a:tc>
                <a:tc>
                  <a:txBody>
                    <a:bodyPr/>
                    <a:lstStyle/>
                    <a:p>
                      <a:pPr algn="r"/>
                      <a:r>
                        <a:rPr lang="pt-BR" dirty="0"/>
                        <a:t>1.745,55</a:t>
                      </a:r>
                    </a:p>
                  </a:txBody>
                  <a:tcPr/>
                </a:tc>
                <a:extLst>
                  <a:ext uri="{0D108BD9-81ED-4DB2-BD59-A6C34878D82A}">
                    <a16:rowId xmlns:a16="http://schemas.microsoft.com/office/drawing/2014/main" val="10010"/>
                  </a:ext>
                </a:extLst>
              </a:tr>
              <a:tr h="619439">
                <a:tc>
                  <a:txBody>
                    <a:bodyPr/>
                    <a:lstStyle/>
                    <a:p>
                      <a:pPr algn="ctr"/>
                      <a:r>
                        <a:rPr lang="pt-BR" dirty="0"/>
                        <a:t>ANO 10</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dirty="0"/>
                        <a:t>13.500,00 x 01 /55</a:t>
                      </a:r>
                    </a:p>
                    <a:p>
                      <a:pPr marL="0" marR="0" lvl="0" indent="0" algn="r" defTabSz="914400" rtl="0" eaLnBrk="1" fontAlgn="auto" latinLnBrk="0" hangingPunct="1">
                        <a:lnSpc>
                          <a:spcPct val="100000"/>
                        </a:lnSpc>
                        <a:spcBef>
                          <a:spcPts val="0"/>
                        </a:spcBef>
                        <a:spcAft>
                          <a:spcPts val="0"/>
                        </a:spcAft>
                        <a:buClrTx/>
                        <a:buSzTx/>
                        <a:buFontTx/>
                        <a:buNone/>
                        <a:tabLst/>
                        <a:defRPr/>
                      </a:pPr>
                      <a:endParaRPr lang="pt-BR" dirty="0"/>
                    </a:p>
                  </a:txBody>
                  <a:tcPr/>
                </a:tc>
                <a:tc>
                  <a:txBody>
                    <a:bodyPr/>
                    <a:lstStyle/>
                    <a:p>
                      <a:pPr algn="r"/>
                      <a:r>
                        <a:rPr lang="pt-BR" dirty="0"/>
                        <a:t>245,55</a:t>
                      </a:r>
                    </a:p>
                  </a:txBody>
                  <a:tcPr/>
                </a:tc>
                <a:tc>
                  <a:txBody>
                    <a:bodyPr/>
                    <a:lstStyle/>
                    <a:p>
                      <a:pPr algn="r"/>
                      <a:r>
                        <a:rPr lang="pt-BR" dirty="0"/>
                        <a:t>1.500,00</a:t>
                      </a: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2613743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8642" y="382218"/>
            <a:ext cx="10666270" cy="348647"/>
          </a:xfrm>
        </p:spPr>
        <p:txBody>
          <a:bodyPr>
            <a:normAutofit/>
          </a:bodyPr>
          <a:lstStyle/>
          <a:p>
            <a:pPr algn="r"/>
            <a:r>
              <a:rPr kumimoji="0" lang="pt-BR" sz="12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87530" y="954517"/>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a:t>
            </a:r>
            <a:r>
              <a:rPr lang="pt-BR" sz="2000" b="1" dirty="0">
                <a:solidFill>
                  <a:schemeClr val="accent2">
                    <a:lumMod val="75000"/>
                  </a:schemeClr>
                </a:solidFill>
                <a:latin typeface="Arial" panose="020B0604020202020204" pitchFamily="34" charset="0"/>
                <a:cs typeface="Arial" panose="020B0604020202020204" pitchFamily="34" charset="0"/>
              </a:rPr>
              <a:t>epreciação:         </a:t>
            </a:r>
            <a:r>
              <a:rPr lang="pt-BR" sz="2000" b="1" dirty="0">
                <a:latin typeface="Arial" panose="020B0604020202020204" pitchFamily="34" charset="0"/>
                <a:cs typeface="Arial" panose="020B0604020202020204" pitchFamily="34" charset="0"/>
              </a:rPr>
              <a:t>Métodos de Cálculos – Unidades Produzidas</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p:cNvSpPr/>
          <p:nvPr/>
        </p:nvSpPr>
        <p:spPr>
          <a:xfrm>
            <a:off x="571620" y="2224443"/>
            <a:ext cx="11052636" cy="2677656"/>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Utilizada tanto na área privada como pública especificamente em equipamentos industriais de produção de materiais. Consiste em depreciar o valor do equipamento pela capacidade de produção anual, estabelecida em manuais ou com nova base quando de redução ou ampliação considerável e que possa distorcer os resultados.</a:t>
            </a:r>
          </a:p>
        </p:txBody>
      </p:sp>
    </p:spTree>
    <p:extLst>
      <p:ext uri="{BB962C8B-B14F-4D97-AF65-F5344CB8AC3E}">
        <p14:creationId xmlns:p14="http://schemas.microsoft.com/office/powerpoint/2010/main" val="9117603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973846" y="389678"/>
            <a:ext cx="10784564" cy="348647"/>
          </a:xfrm>
        </p:spPr>
        <p:txBody>
          <a:bodyPr>
            <a:normAutofit/>
          </a:bodyPr>
          <a:lstStyle/>
          <a:p>
            <a:pPr algn="r"/>
            <a:r>
              <a:rPr lang="pt-BR" sz="1200" b="1" dirty="0">
                <a:solidFill>
                  <a:srgbClr val="FF0000"/>
                </a:solidFill>
                <a:latin typeface="Arial" panose="020B0604020202020204" pitchFamily="34" charset="0"/>
                <a:cs typeface="Arial" panose="020B0604020202020204" pitchFamily="34" charset="0"/>
              </a:rPr>
              <a:t>DESINCORPORAÇÃO, DEPRECIAÇÃO e BAIXA DE ATIVOS</a:t>
            </a:r>
          </a:p>
        </p:txBody>
      </p:sp>
      <p:sp>
        <p:nvSpPr>
          <p:cNvPr id="3" name="Espaço Reservado para Conteúdo 2"/>
          <p:cNvSpPr>
            <a:spLocks noGrp="1"/>
          </p:cNvSpPr>
          <p:nvPr>
            <p:ph idx="1"/>
          </p:nvPr>
        </p:nvSpPr>
        <p:spPr>
          <a:xfrm>
            <a:off x="780663" y="831606"/>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a:t>
            </a:r>
            <a:r>
              <a:rPr lang="pt-BR" sz="2000" b="1" dirty="0">
                <a:solidFill>
                  <a:schemeClr val="accent2">
                    <a:lumMod val="75000"/>
                  </a:schemeClr>
                </a:solidFill>
                <a:latin typeface="Arial" panose="020B0604020202020204" pitchFamily="34" charset="0"/>
                <a:cs typeface="Arial" panose="020B0604020202020204" pitchFamily="34" charset="0"/>
              </a:rPr>
              <a:t>epreciação:         </a:t>
            </a:r>
            <a:r>
              <a:rPr lang="pt-BR" sz="2000" b="1" dirty="0">
                <a:latin typeface="Arial" panose="020B0604020202020204" pitchFamily="34" charset="0"/>
                <a:cs typeface="Arial" panose="020B0604020202020204" pitchFamily="34" charset="0"/>
              </a:rPr>
              <a:t>Métodos de Cálculos – Unidades Produzidas</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326523" y="1687132"/>
            <a:ext cx="10431887"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8" name="Tabela 7"/>
          <p:cNvGraphicFramePr>
            <a:graphicFrameLocks noGrp="1"/>
          </p:cNvGraphicFramePr>
          <p:nvPr/>
        </p:nvGraphicFramePr>
        <p:xfrm>
          <a:off x="482601" y="1243547"/>
          <a:ext cx="10871199" cy="5172550"/>
        </p:xfrm>
        <a:graphic>
          <a:graphicData uri="http://schemas.openxmlformats.org/drawingml/2006/table">
            <a:tbl>
              <a:tblPr firstRow="1" bandRow="1">
                <a:tableStyleId>{5C22544A-7EE6-4342-B048-85BDC9FD1C3A}</a:tableStyleId>
              </a:tblPr>
              <a:tblGrid>
                <a:gridCol w="870365">
                  <a:extLst>
                    <a:ext uri="{9D8B030D-6E8A-4147-A177-3AD203B41FA5}">
                      <a16:colId xmlns:a16="http://schemas.microsoft.com/office/drawing/2014/main" val="20000"/>
                    </a:ext>
                  </a:extLst>
                </a:gridCol>
                <a:gridCol w="6377101">
                  <a:extLst>
                    <a:ext uri="{9D8B030D-6E8A-4147-A177-3AD203B41FA5}">
                      <a16:colId xmlns:a16="http://schemas.microsoft.com/office/drawing/2014/main" val="20001"/>
                    </a:ext>
                  </a:extLst>
                </a:gridCol>
                <a:gridCol w="3623733">
                  <a:extLst>
                    <a:ext uri="{9D8B030D-6E8A-4147-A177-3AD203B41FA5}">
                      <a16:colId xmlns:a16="http://schemas.microsoft.com/office/drawing/2014/main" val="20002"/>
                    </a:ext>
                  </a:extLst>
                </a:gridCol>
              </a:tblGrid>
              <a:tr h="517255">
                <a:tc>
                  <a:txBody>
                    <a:bodyPr/>
                    <a:lstStyle/>
                    <a:p>
                      <a:endParaRPr lang="pt-BR" dirty="0"/>
                    </a:p>
                  </a:txBody>
                  <a:tcPr/>
                </a:tc>
                <a:tc>
                  <a:txBody>
                    <a:bodyPr/>
                    <a:lstStyle/>
                    <a:p>
                      <a:r>
                        <a:rPr lang="pt-BR" dirty="0">
                          <a:solidFill>
                            <a:schemeClr val="tx1"/>
                          </a:solidFill>
                        </a:rPr>
                        <a:t>DEPRECIAÇÃO</a:t>
                      </a:r>
                    </a:p>
                  </a:txBody>
                  <a:tcPr/>
                </a:tc>
                <a:tc>
                  <a:txBody>
                    <a:bodyPr/>
                    <a:lstStyle/>
                    <a:p>
                      <a:endParaRPr lang="pt-BR" dirty="0"/>
                    </a:p>
                  </a:txBody>
                  <a:tcPr/>
                </a:tc>
                <a:extLst>
                  <a:ext uri="{0D108BD9-81ED-4DB2-BD59-A6C34878D82A}">
                    <a16:rowId xmlns:a16="http://schemas.microsoft.com/office/drawing/2014/main" val="10000"/>
                  </a:ext>
                </a:extLst>
              </a:tr>
              <a:tr h="517255">
                <a:tc>
                  <a:txBody>
                    <a:bodyPr/>
                    <a:lstStyle/>
                    <a:p>
                      <a:pPr algn="ctr"/>
                      <a:endParaRPr lang="pt-BR" b="1" dirty="0"/>
                    </a:p>
                  </a:txBody>
                  <a:tcPr/>
                </a:tc>
                <a:tc>
                  <a:txBody>
                    <a:bodyPr/>
                    <a:lstStyle/>
                    <a:p>
                      <a:r>
                        <a:rPr lang="pt-BR" dirty="0"/>
                        <a:t>Máquinas, Utensílios e Equipamentos </a:t>
                      </a:r>
                    </a:p>
                  </a:txBody>
                  <a:tcPr/>
                </a:tc>
                <a:tc>
                  <a:txBody>
                    <a:bodyPr/>
                    <a:lstStyle/>
                    <a:p>
                      <a:endParaRPr lang="pt-BR" dirty="0"/>
                    </a:p>
                  </a:txBody>
                  <a:tcPr/>
                </a:tc>
                <a:extLst>
                  <a:ext uri="{0D108BD9-81ED-4DB2-BD59-A6C34878D82A}">
                    <a16:rowId xmlns:a16="http://schemas.microsoft.com/office/drawing/2014/main" val="10001"/>
                  </a:ext>
                </a:extLst>
              </a:tr>
              <a:tr h="517255">
                <a:tc>
                  <a:txBody>
                    <a:bodyPr/>
                    <a:lstStyle/>
                    <a:p>
                      <a:pPr algn="ctr"/>
                      <a:endParaRPr lang="pt-BR" b="1" dirty="0"/>
                    </a:p>
                  </a:txBody>
                  <a:tcPr/>
                </a:tc>
                <a:tc>
                  <a:txBody>
                    <a:bodyPr/>
                    <a:lstStyle/>
                    <a:p>
                      <a:pPr algn="ctr"/>
                      <a:r>
                        <a:rPr lang="pt-BR" b="1" dirty="0"/>
                        <a:t>COMPOSIÇÃO</a:t>
                      </a:r>
                      <a:r>
                        <a:rPr lang="pt-BR" b="1" baseline="0" dirty="0"/>
                        <a:t> DO VALOR</a:t>
                      </a:r>
                      <a:endParaRPr lang="pt-BR" b="1" dirty="0"/>
                    </a:p>
                  </a:txBody>
                  <a:tcPr/>
                </a:tc>
                <a:tc>
                  <a:txBody>
                    <a:bodyPr/>
                    <a:lstStyle/>
                    <a:p>
                      <a:endParaRPr lang="pt-BR"/>
                    </a:p>
                  </a:txBody>
                  <a:tcPr/>
                </a:tc>
                <a:extLst>
                  <a:ext uri="{0D108BD9-81ED-4DB2-BD59-A6C34878D82A}">
                    <a16:rowId xmlns:a16="http://schemas.microsoft.com/office/drawing/2014/main" val="10002"/>
                  </a:ext>
                </a:extLst>
              </a:tr>
              <a:tr h="517255">
                <a:tc>
                  <a:txBody>
                    <a:bodyPr/>
                    <a:lstStyle/>
                    <a:p>
                      <a:pPr algn="ctr"/>
                      <a:r>
                        <a:rPr lang="pt-BR" b="1" dirty="0"/>
                        <a:t>+</a:t>
                      </a:r>
                    </a:p>
                  </a:txBody>
                  <a:tcPr/>
                </a:tc>
                <a:tc>
                  <a:txBody>
                    <a:bodyPr/>
                    <a:lstStyle/>
                    <a:p>
                      <a:r>
                        <a:rPr lang="pt-BR" dirty="0"/>
                        <a:t>Valor Contábil </a:t>
                      </a:r>
                    </a:p>
                  </a:txBody>
                  <a:tcPr/>
                </a:tc>
                <a:tc>
                  <a:txBody>
                    <a:bodyPr/>
                    <a:lstStyle/>
                    <a:p>
                      <a:pPr algn="r"/>
                      <a:r>
                        <a:rPr lang="pt-BR" dirty="0"/>
                        <a:t>15.000,00</a:t>
                      </a:r>
                    </a:p>
                  </a:txBody>
                  <a:tcPr/>
                </a:tc>
                <a:extLst>
                  <a:ext uri="{0D108BD9-81ED-4DB2-BD59-A6C34878D82A}">
                    <a16:rowId xmlns:a16="http://schemas.microsoft.com/office/drawing/2014/main" val="10003"/>
                  </a:ext>
                </a:extLst>
              </a:tr>
              <a:tr h="517255">
                <a:tc>
                  <a:txBody>
                    <a:bodyPr/>
                    <a:lstStyle/>
                    <a:p>
                      <a:pPr algn="ctr"/>
                      <a:r>
                        <a:rPr lang="pt-BR" b="1" dirty="0"/>
                        <a:t>-</a:t>
                      </a:r>
                    </a:p>
                  </a:txBody>
                  <a:tcPr/>
                </a:tc>
                <a:tc>
                  <a:txBody>
                    <a:bodyPr/>
                    <a:lstStyle/>
                    <a:p>
                      <a:r>
                        <a:rPr lang="pt-BR" dirty="0"/>
                        <a:t>Valor Residual</a:t>
                      </a:r>
                      <a:r>
                        <a:rPr lang="pt-BR" baseline="0" dirty="0"/>
                        <a:t> (10%)</a:t>
                      </a:r>
                      <a:endParaRPr lang="pt-BR" dirty="0"/>
                    </a:p>
                  </a:txBody>
                  <a:tcPr/>
                </a:tc>
                <a:tc>
                  <a:txBody>
                    <a:bodyPr/>
                    <a:lstStyle/>
                    <a:p>
                      <a:pPr algn="r"/>
                      <a:r>
                        <a:rPr lang="pt-BR" dirty="0"/>
                        <a:t>1.500,00</a:t>
                      </a:r>
                    </a:p>
                  </a:txBody>
                  <a:tcPr/>
                </a:tc>
                <a:extLst>
                  <a:ext uri="{0D108BD9-81ED-4DB2-BD59-A6C34878D82A}">
                    <a16:rowId xmlns:a16="http://schemas.microsoft.com/office/drawing/2014/main" val="10004"/>
                  </a:ext>
                </a:extLst>
              </a:tr>
              <a:tr h="517255">
                <a:tc>
                  <a:txBody>
                    <a:bodyPr/>
                    <a:lstStyle/>
                    <a:p>
                      <a:pPr algn="ctr"/>
                      <a:r>
                        <a:rPr lang="pt-BR" b="1" dirty="0"/>
                        <a:t>=</a:t>
                      </a:r>
                    </a:p>
                  </a:txBody>
                  <a:tcPr/>
                </a:tc>
                <a:tc>
                  <a:txBody>
                    <a:bodyPr/>
                    <a:lstStyle/>
                    <a:p>
                      <a:r>
                        <a:rPr lang="pt-BR" dirty="0"/>
                        <a:t>Valor</a:t>
                      </a:r>
                      <a:r>
                        <a:rPr lang="pt-BR" baseline="0" dirty="0"/>
                        <a:t> Base de Depreciação</a:t>
                      </a:r>
                      <a:endParaRPr lang="pt-BR" dirty="0"/>
                    </a:p>
                  </a:txBody>
                  <a:tcPr/>
                </a:tc>
                <a:tc>
                  <a:txBody>
                    <a:bodyPr/>
                    <a:lstStyle/>
                    <a:p>
                      <a:pPr algn="r"/>
                      <a:r>
                        <a:rPr lang="pt-BR" dirty="0"/>
                        <a:t>13.500,00</a:t>
                      </a:r>
                    </a:p>
                  </a:txBody>
                  <a:tcPr/>
                </a:tc>
                <a:extLst>
                  <a:ext uri="{0D108BD9-81ED-4DB2-BD59-A6C34878D82A}">
                    <a16:rowId xmlns:a16="http://schemas.microsoft.com/office/drawing/2014/main" val="10005"/>
                  </a:ext>
                </a:extLst>
              </a:tr>
              <a:tr h="517255">
                <a:tc>
                  <a:txBody>
                    <a:bodyPr/>
                    <a:lstStyle/>
                    <a:p>
                      <a:pPr algn="ctr"/>
                      <a:endParaRPr lang="pt-BR" b="1" dirty="0"/>
                    </a:p>
                  </a:txBody>
                  <a:tcPr/>
                </a:tc>
                <a:tc>
                  <a:txBody>
                    <a:bodyPr/>
                    <a:lstStyle/>
                    <a:p>
                      <a:pPr algn="ctr"/>
                      <a:r>
                        <a:rPr lang="pt-BR" b="1" dirty="0"/>
                        <a:t>CÁLCULO </a:t>
                      </a:r>
                    </a:p>
                  </a:txBody>
                  <a:tcPr/>
                </a:tc>
                <a:tc>
                  <a:txBody>
                    <a:bodyPr/>
                    <a:lstStyle/>
                    <a:p>
                      <a:pPr algn="ctr"/>
                      <a:endParaRPr lang="pt-BR" b="1" dirty="0"/>
                    </a:p>
                  </a:txBody>
                  <a:tcPr/>
                </a:tc>
                <a:extLst>
                  <a:ext uri="{0D108BD9-81ED-4DB2-BD59-A6C34878D82A}">
                    <a16:rowId xmlns:a16="http://schemas.microsoft.com/office/drawing/2014/main" val="10006"/>
                  </a:ext>
                </a:extLst>
              </a:tr>
              <a:tr h="517255">
                <a:tc>
                  <a:txBody>
                    <a:bodyPr/>
                    <a:lstStyle/>
                    <a:p>
                      <a:pPr algn="ctr"/>
                      <a:endParaRPr lang="pt-BR" b="1" dirty="0"/>
                    </a:p>
                  </a:txBody>
                  <a:tcPr/>
                </a:tc>
                <a:tc>
                  <a:txBody>
                    <a:bodyPr/>
                    <a:lstStyle/>
                    <a:p>
                      <a:r>
                        <a:rPr lang="pt-BR" dirty="0"/>
                        <a:t>Capacidade de</a:t>
                      </a:r>
                      <a:r>
                        <a:rPr lang="pt-BR" baseline="0" dirty="0"/>
                        <a:t> Produção Ano</a:t>
                      </a:r>
                      <a:endParaRPr lang="pt-BR" dirty="0"/>
                    </a:p>
                  </a:txBody>
                  <a:tcPr/>
                </a:tc>
                <a:tc>
                  <a:txBody>
                    <a:bodyPr/>
                    <a:lstStyle/>
                    <a:p>
                      <a:pPr algn="r"/>
                      <a:r>
                        <a:rPr lang="pt-BR" dirty="0"/>
                        <a:t>2.500</a:t>
                      </a:r>
                    </a:p>
                  </a:txBody>
                  <a:tcPr/>
                </a:tc>
                <a:extLst>
                  <a:ext uri="{0D108BD9-81ED-4DB2-BD59-A6C34878D82A}">
                    <a16:rowId xmlns:a16="http://schemas.microsoft.com/office/drawing/2014/main" val="10007"/>
                  </a:ext>
                </a:extLst>
              </a:tr>
              <a:tr h="517255">
                <a:tc>
                  <a:txBody>
                    <a:bodyPr/>
                    <a:lstStyle/>
                    <a:p>
                      <a:pPr algn="ctr"/>
                      <a:endParaRPr lang="pt-BR" b="1" dirty="0"/>
                    </a:p>
                  </a:txBody>
                  <a:tcPr/>
                </a:tc>
                <a:tc>
                  <a:txBody>
                    <a:bodyPr/>
                    <a:lstStyle/>
                    <a:p>
                      <a:r>
                        <a:rPr lang="pt-BR" dirty="0"/>
                        <a:t>Capacidade de Produção Total</a:t>
                      </a:r>
                    </a:p>
                  </a:txBody>
                  <a:tcPr/>
                </a:tc>
                <a:tc>
                  <a:txBody>
                    <a:bodyPr/>
                    <a:lstStyle/>
                    <a:p>
                      <a:pPr algn="r"/>
                      <a:r>
                        <a:rPr lang="pt-BR" dirty="0"/>
                        <a:t>50.000</a:t>
                      </a:r>
                    </a:p>
                  </a:txBody>
                  <a:tcPr/>
                </a:tc>
                <a:extLst>
                  <a:ext uri="{0D108BD9-81ED-4DB2-BD59-A6C34878D82A}">
                    <a16:rowId xmlns:a16="http://schemas.microsoft.com/office/drawing/2014/main" val="10008"/>
                  </a:ext>
                </a:extLst>
              </a:tr>
              <a:tr h="517255">
                <a:tc>
                  <a:txBody>
                    <a:bodyPr/>
                    <a:lstStyle/>
                    <a:p>
                      <a:pPr algn="ctr"/>
                      <a:endParaRPr lang="pt-BR" b="1" dirty="0"/>
                    </a:p>
                  </a:txBody>
                  <a:tcPr/>
                </a:tc>
                <a:tc>
                  <a:txBody>
                    <a:bodyPr/>
                    <a:lstStyle/>
                    <a:p>
                      <a:r>
                        <a:rPr lang="pt-BR" dirty="0"/>
                        <a:t>Taxa de Depreciação</a:t>
                      </a:r>
                    </a:p>
                  </a:txBody>
                  <a:tcPr/>
                </a:tc>
                <a:tc>
                  <a:txBody>
                    <a:bodyPr/>
                    <a:lstStyle/>
                    <a:p>
                      <a:pPr algn="r"/>
                      <a:r>
                        <a:rPr lang="pt-BR" dirty="0"/>
                        <a:t>5% a.a.</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456867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29148" y="226366"/>
            <a:ext cx="10767810" cy="348647"/>
          </a:xfrm>
        </p:spPr>
        <p:txBody>
          <a:bodyPr>
            <a:normAutofit/>
          </a:bodyPr>
          <a:lstStyle/>
          <a:p>
            <a:pPr algn="r"/>
            <a:r>
              <a:rPr kumimoji="0" lang="pt-BR" sz="12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830688" y="500482"/>
            <a:ext cx="10666270" cy="425322"/>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a:t>
            </a:r>
            <a:r>
              <a:rPr lang="pt-BR" sz="2000" b="1" dirty="0">
                <a:solidFill>
                  <a:schemeClr val="accent2">
                    <a:lumMod val="75000"/>
                  </a:schemeClr>
                </a:solidFill>
                <a:latin typeface="Arial" panose="020B0604020202020204" pitchFamily="34" charset="0"/>
                <a:cs typeface="Arial" panose="020B0604020202020204" pitchFamily="34" charset="0"/>
              </a:rPr>
              <a:t>epreciação:         </a:t>
            </a:r>
            <a:r>
              <a:rPr lang="pt-BR" sz="2000" b="1" dirty="0">
                <a:latin typeface="Arial" panose="020B0604020202020204" pitchFamily="34" charset="0"/>
                <a:cs typeface="Arial" panose="020B0604020202020204" pitchFamily="34" charset="0"/>
              </a:rPr>
              <a:t>Métodos de Cálculos – Unidades Produzidas</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326523" y="1687132"/>
            <a:ext cx="10431887"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6" name="Tabela 5"/>
          <p:cNvGraphicFramePr>
            <a:graphicFrameLocks noGrp="1"/>
          </p:cNvGraphicFramePr>
          <p:nvPr>
            <p:extLst>
              <p:ext uri="{D42A27DB-BD31-4B8C-83A1-F6EECF244321}">
                <p14:modId xmlns:p14="http://schemas.microsoft.com/office/powerpoint/2010/main" val="2361059680"/>
              </p:ext>
            </p:extLst>
          </p:nvPr>
        </p:nvGraphicFramePr>
        <p:xfrm>
          <a:off x="535641" y="849129"/>
          <a:ext cx="10676588" cy="5913120"/>
        </p:xfrm>
        <a:graphic>
          <a:graphicData uri="http://schemas.openxmlformats.org/drawingml/2006/table">
            <a:tbl>
              <a:tblPr firstRow="1" bandRow="1">
                <a:tableStyleId>{5C22544A-7EE6-4342-B048-85BDC9FD1C3A}</a:tableStyleId>
              </a:tblPr>
              <a:tblGrid>
                <a:gridCol w="850008">
                  <a:extLst>
                    <a:ext uri="{9D8B030D-6E8A-4147-A177-3AD203B41FA5}">
                      <a16:colId xmlns:a16="http://schemas.microsoft.com/office/drawing/2014/main" val="20000"/>
                    </a:ext>
                  </a:extLst>
                </a:gridCol>
                <a:gridCol w="4488286">
                  <a:extLst>
                    <a:ext uri="{9D8B030D-6E8A-4147-A177-3AD203B41FA5}">
                      <a16:colId xmlns:a16="http://schemas.microsoft.com/office/drawing/2014/main" val="20001"/>
                    </a:ext>
                  </a:extLst>
                </a:gridCol>
                <a:gridCol w="2669147">
                  <a:extLst>
                    <a:ext uri="{9D8B030D-6E8A-4147-A177-3AD203B41FA5}">
                      <a16:colId xmlns:a16="http://schemas.microsoft.com/office/drawing/2014/main" val="20002"/>
                    </a:ext>
                  </a:extLst>
                </a:gridCol>
                <a:gridCol w="2669147">
                  <a:extLst>
                    <a:ext uri="{9D8B030D-6E8A-4147-A177-3AD203B41FA5}">
                      <a16:colId xmlns:a16="http://schemas.microsoft.com/office/drawing/2014/main" val="20003"/>
                    </a:ext>
                  </a:extLst>
                </a:gridCol>
              </a:tblGrid>
              <a:tr h="355888">
                <a:tc gridSpan="4">
                  <a:txBody>
                    <a:bodyPr/>
                    <a:lstStyle/>
                    <a:p>
                      <a:pPr algn="ctr"/>
                      <a:r>
                        <a:rPr lang="pt-BR" b="1" dirty="0">
                          <a:solidFill>
                            <a:schemeClr val="tx1"/>
                          </a:solidFill>
                        </a:rPr>
                        <a:t>DEPRECIAÇÃO</a:t>
                      </a:r>
                    </a:p>
                  </a:txBody>
                  <a:tcPr/>
                </a:tc>
                <a:tc hMerge="1">
                  <a:txBody>
                    <a:bodyPr/>
                    <a:lstStyle/>
                    <a:p>
                      <a:endParaRPr lang="pt-BR" dirty="0"/>
                    </a:p>
                  </a:txBody>
                  <a:tcPr/>
                </a:tc>
                <a:tc hMerge="1">
                  <a:txBody>
                    <a:bodyPr/>
                    <a:lstStyle/>
                    <a:p>
                      <a:endParaRPr lang="pt-BR" dirty="0"/>
                    </a:p>
                  </a:txBody>
                  <a:tcPr/>
                </a:tc>
                <a:tc hMerge="1">
                  <a:txBody>
                    <a:bodyPr/>
                    <a:lstStyle/>
                    <a:p>
                      <a:endParaRPr lang="pt-BR" dirty="0"/>
                    </a:p>
                  </a:txBody>
                  <a:tcPr/>
                </a:tc>
                <a:extLst>
                  <a:ext uri="{0D108BD9-81ED-4DB2-BD59-A6C34878D82A}">
                    <a16:rowId xmlns:a16="http://schemas.microsoft.com/office/drawing/2014/main" val="10000"/>
                  </a:ext>
                </a:extLst>
              </a:tr>
              <a:tr h="355888">
                <a:tc>
                  <a:txBody>
                    <a:bodyPr/>
                    <a:lstStyle/>
                    <a:p>
                      <a:pPr algn="ctr"/>
                      <a:r>
                        <a:rPr lang="pt-BR" b="1" dirty="0"/>
                        <a:t>ANO</a:t>
                      </a:r>
                    </a:p>
                  </a:txBody>
                  <a:tcPr/>
                </a:tc>
                <a:tc>
                  <a:txBody>
                    <a:bodyPr/>
                    <a:lstStyle/>
                    <a:p>
                      <a:pPr algn="ctr"/>
                      <a:r>
                        <a:rPr lang="pt-BR" b="1" dirty="0"/>
                        <a:t>Valor</a:t>
                      </a:r>
                      <a:r>
                        <a:rPr lang="pt-BR" b="1" baseline="0" dirty="0"/>
                        <a:t> </a:t>
                      </a:r>
                      <a:r>
                        <a:rPr lang="pt-BR" b="1" baseline="0" dirty="0" err="1"/>
                        <a:t>Acum</a:t>
                      </a:r>
                      <a:r>
                        <a:rPr lang="pt-BR" b="1" baseline="0" dirty="0"/>
                        <a:t> Depreciação</a:t>
                      </a:r>
                      <a:endParaRPr lang="pt-BR" b="1" dirty="0"/>
                    </a:p>
                  </a:txBody>
                  <a:tcPr/>
                </a:tc>
                <a:tc>
                  <a:txBody>
                    <a:bodyPr/>
                    <a:lstStyle/>
                    <a:p>
                      <a:pPr algn="ctr"/>
                      <a:r>
                        <a:rPr lang="pt-BR" b="1" dirty="0" err="1"/>
                        <a:t>Deprec</a:t>
                      </a:r>
                      <a:r>
                        <a:rPr lang="pt-BR" b="1" dirty="0"/>
                        <a:t> Acumulada</a:t>
                      </a:r>
                    </a:p>
                  </a:txBody>
                  <a:tcPr/>
                </a:tc>
                <a:tc>
                  <a:txBody>
                    <a:bodyPr/>
                    <a:lstStyle/>
                    <a:p>
                      <a:pPr algn="ctr"/>
                      <a:r>
                        <a:rPr lang="pt-BR" b="1" dirty="0"/>
                        <a:t>Saldo Acumulado</a:t>
                      </a:r>
                    </a:p>
                  </a:txBody>
                  <a:tcPr/>
                </a:tc>
                <a:extLst>
                  <a:ext uri="{0D108BD9-81ED-4DB2-BD59-A6C34878D82A}">
                    <a16:rowId xmlns:a16="http://schemas.microsoft.com/office/drawing/2014/main" val="10001"/>
                  </a:ext>
                </a:extLst>
              </a:tr>
              <a:tr h="252088">
                <a:tc>
                  <a:txBody>
                    <a:bodyPr/>
                    <a:lstStyle/>
                    <a:p>
                      <a:r>
                        <a:rPr lang="pt-BR" sz="1100" b="0" dirty="0">
                          <a:latin typeface="Arial" panose="020B0604020202020204" pitchFamily="34" charset="0"/>
                          <a:cs typeface="Arial" panose="020B0604020202020204" pitchFamily="34" charset="0"/>
                        </a:rPr>
                        <a:t>Ano 01</a:t>
                      </a:r>
                    </a:p>
                  </a:txBody>
                  <a:tcPr/>
                </a:tc>
                <a:tc>
                  <a:txBody>
                    <a:bodyPr/>
                    <a:lstStyle/>
                    <a:p>
                      <a:pPr algn="r"/>
                      <a:r>
                        <a:rPr lang="pt-BR" sz="1100" b="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14.325,00</a:t>
                      </a:r>
                    </a:p>
                  </a:txBody>
                  <a:tcPr/>
                </a:tc>
                <a:extLst>
                  <a:ext uri="{0D108BD9-81ED-4DB2-BD59-A6C34878D82A}">
                    <a16:rowId xmlns:a16="http://schemas.microsoft.com/office/drawing/2014/main" val="10002"/>
                  </a:ext>
                </a:extLst>
              </a:tr>
              <a:tr h="252088">
                <a:tc>
                  <a:txBody>
                    <a:bodyPr/>
                    <a:lstStyle/>
                    <a:p>
                      <a:r>
                        <a:rPr lang="pt-BR" sz="1100" dirty="0">
                          <a:latin typeface="Arial" panose="020B0604020202020204" pitchFamily="34" charset="0"/>
                          <a:cs typeface="Arial" panose="020B0604020202020204" pitchFamily="34" charset="0"/>
                        </a:rPr>
                        <a:t>Ano 02</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1.350,00</a:t>
                      </a:r>
                    </a:p>
                  </a:txBody>
                  <a:tcPr/>
                </a:tc>
                <a:tc>
                  <a:txBody>
                    <a:bodyPr/>
                    <a:lstStyle/>
                    <a:p>
                      <a:pPr algn="r"/>
                      <a:r>
                        <a:rPr lang="pt-BR" sz="1100" dirty="0">
                          <a:latin typeface="Arial" panose="020B0604020202020204" pitchFamily="34" charset="0"/>
                          <a:cs typeface="Arial" panose="020B0604020202020204" pitchFamily="34" charset="0"/>
                        </a:rPr>
                        <a:t>13.650,00</a:t>
                      </a:r>
                    </a:p>
                  </a:txBody>
                  <a:tcPr/>
                </a:tc>
                <a:extLst>
                  <a:ext uri="{0D108BD9-81ED-4DB2-BD59-A6C34878D82A}">
                    <a16:rowId xmlns:a16="http://schemas.microsoft.com/office/drawing/2014/main" val="10003"/>
                  </a:ext>
                </a:extLst>
              </a:tr>
              <a:tr h="252088">
                <a:tc>
                  <a:txBody>
                    <a:bodyPr/>
                    <a:lstStyle/>
                    <a:p>
                      <a:r>
                        <a:rPr lang="pt-BR" sz="1100" dirty="0">
                          <a:latin typeface="Arial" panose="020B0604020202020204" pitchFamily="34" charset="0"/>
                          <a:cs typeface="Arial" panose="020B0604020202020204" pitchFamily="34" charset="0"/>
                        </a:rPr>
                        <a:t>Ano 03</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2.025,00</a:t>
                      </a:r>
                    </a:p>
                  </a:txBody>
                  <a:tcPr/>
                </a:tc>
                <a:tc>
                  <a:txBody>
                    <a:bodyPr/>
                    <a:lstStyle/>
                    <a:p>
                      <a:pPr algn="r"/>
                      <a:r>
                        <a:rPr lang="pt-BR" sz="1100" dirty="0">
                          <a:latin typeface="Arial" panose="020B0604020202020204" pitchFamily="34" charset="0"/>
                          <a:cs typeface="Arial" panose="020B0604020202020204" pitchFamily="34" charset="0"/>
                        </a:rPr>
                        <a:t>12.975,00</a:t>
                      </a:r>
                    </a:p>
                  </a:txBody>
                  <a:tcPr/>
                </a:tc>
                <a:extLst>
                  <a:ext uri="{0D108BD9-81ED-4DB2-BD59-A6C34878D82A}">
                    <a16:rowId xmlns:a16="http://schemas.microsoft.com/office/drawing/2014/main" val="10004"/>
                  </a:ext>
                </a:extLst>
              </a:tr>
              <a:tr h="252088">
                <a:tc>
                  <a:txBody>
                    <a:bodyPr/>
                    <a:lstStyle/>
                    <a:p>
                      <a:r>
                        <a:rPr lang="pt-BR" sz="1100" dirty="0">
                          <a:latin typeface="Arial" panose="020B0604020202020204" pitchFamily="34" charset="0"/>
                          <a:cs typeface="Arial" panose="020B0604020202020204" pitchFamily="34" charset="0"/>
                        </a:rPr>
                        <a:t>Ano 04</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2.700,00</a:t>
                      </a:r>
                    </a:p>
                  </a:txBody>
                  <a:tcPr/>
                </a:tc>
                <a:tc>
                  <a:txBody>
                    <a:bodyPr/>
                    <a:lstStyle/>
                    <a:p>
                      <a:pPr algn="r"/>
                      <a:r>
                        <a:rPr lang="pt-BR" sz="1100" dirty="0">
                          <a:latin typeface="Arial" panose="020B0604020202020204" pitchFamily="34" charset="0"/>
                          <a:cs typeface="Arial" panose="020B0604020202020204" pitchFamily="34" charset="0"/>
                        </a:rPr>
                        <a:t>12.300,00</a:t>
                      </a:r>
                    </a:p>
                  </a:txBody>
                  <a:tcPr/>
                </a:tc>
                <a:extLst>
                  <a:ext uri="{0D108BD9-81ED-4DB2-BD59-A6C34878D82A}">
                    <a16:rowId xmlns:a16="http://schemas.microsoft.com/office/drawing/2014/main" val="10005"/>
                  </a:ext>
                </a:extLst>
              </a:tr>
              <a:tr h="252088">
                <a:tc>
                  <a:txBody>
                    <a:bodyPr/>
                    <a:lstStyle/>
                    <a:p>
                      <a:r>
                        <a:rPr lang="pt-BR" sz="1100" dirty="0">
                          <a:latin typeface="Arial" panose="020B0604020202020204" pitchFamily="34" charset="0"/>
                          <a:cs typeface="Arial" panose="020B0604020202020204" pitchFamily="34" charset="0"/>
                        </a:rPr>
                        <a:t>Ano 05</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3.375,00</a:t>
                      </a:r>
                    </a:p>
                  </a:txBody>
                  <a:tcPr/>
                </a:tc>
                <a:tc>
                  <a:txBody>
                    <a:bodyPr/>
                    <a:lstStyle/>
                    <a:p>
                      <a:pPr algn="r"/>
                      <a:r>
                        <a:rPr lang="pt-BR" sz="1100" dirty="0">
                          <a:latin typeface="Arial" panose="020B0604020202020204" pitchFamily="34" charset="0"/>
                          <a:cs typeface="Arial" panose="020B0604020202020204" pitchFamily="34" charset="0"/>
                        </a:rPr>
                        <a:t>11.625,00</a:t>
                      </a:r>
                    </a:p>
                  </a:txBody>
                  <a:tcPr/>
                </a:tc>
                <a:extLst>
                  <a:ext uri="{0D108BD9-81ED-4DB2-BD59-A6C34878D82A}">
                    <a16:rowId xmlns:a16="http://schemas.microsoft.com/office/drawing/2014/main" val="10006"/>
                  </a:ext>
                </a:extLst>
              </a:tr>
              <a:tr h="252088">
                <a:tc>
                  <a:txBody>
                    <a:bodyPr/>
                    <a:lstStyle/>
                    <a:p>
                      <a:r>
                        <a:rPr lang="pt-BR" sz="1100" dirty="0">
                          <a:latin typeface="Arial" panose="020B0604020202020204" pitchFamily="34" charset="0"/>
                          <a:cs typeface="Arial" panose="020B0604020202020204" pitchFamily="34" charset="0"/>
                        </a:rPr>
                        <a:t>Ano 06</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4.050,00</a:t>
                      </a:r>
                    </a:p>
                  </a:txBody>
                  <a:tcPr/>
                </a:tc>
                <a:tc>
                  <a:txBody>
                    <a:bodyPr/>
                    <a:lstStyle/>
                    <a:p>
                      <a:pPr algn="r"/>
                      <a:r>
                        <a:rPr lang="pt-BR" sz="1100" dirty="0">
                          <a:latin typeface="Arial" panose="020B0604020202020204" pitchFamily="34" charset="0"/>
                          <a:cs typeface="Arial" panose="020B0604020202020204" pitchFamily="34" charset="0"/>
                        </a:rPr>
                        <a:t>10.950,00</a:t>
                      </a:r>
                    </a:p>
                  </a:txBody>
                  <a:tcPr/>
                </a:tc>
                <a:extLst>
                  <a:ext uri="{0D108BD9-81ED-4DB2-BD59-A6C34878D82A}">
                    <a16:rowId xmlns:a16="http://schemas.microsoft.com/office/drawing/2014/main" val="10007"/>
                  </a:ext>
                </a:extLst>
              </a:tr>
              <a:tr h="252088">
                <a:tc>
                  <a:txBody>
                    <a:bodyPr/>
                    <a:lstStyle/>
                    <a:p>
                      <a:r>
                        <a:rPr lang="pt-BR" sz="1100" dirty="0">
                          <a:latin typeface="Arial" panose="020B0604020202020204" pitchFamily="34" charset="0"/>
                          <a:cs typeface="Arial" panose="020B0604020202020204" pitchFamily="34" charset="0"/>
                        </a:rPr>
                        <a:t>Ano 07</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4.725,00</a:t>
                      </a:r>
                    </a:p>
                  </a:txBody>
                  <a:tcPr/>
                </a:tc>
                <a:tc>
                  <a:txBody>
                    <a:bodyPr/>
                    <a:lstStyle/>
                    <a:p>
                      <a:pPr algn="r"/>
                      <a:r>
                        <a:rPr lang="pt-BR" sz="1100" dirty="0">
                          <a:latin typeface="Arial" panose="020B0604020202020204" pitchFamily="34" charset="0"/>
                          <a:cs typeface="Arial" panose="020B0604020202020204" pitchFamily="34" charset="0"/>
                        </a:rPr>
                        <a:t>10.275,00</a:t>
                      </a:r>
                    </a:p>
                  </a:txBody>
                  <a:tcPr/>
                </a:tc>
                <a:extLst>
                  <a:ext uri="{0D108BD9-81ED-4DB2-BD59-A6C34878D82A}">
                    <a16:rowId xmlns:a16="http://schemas.microsoft.com/office/drawing/2014/main" val="10008"/>
                  </a:ext>
                </a:extLst>
              </a:tr>
              <a:tr h="252088">
                <a:tc>
                  <a:txBody>
                    <a:bodyPr/>
                    <a:lstStyle/>
                    <a:p>
                      <a:r>
                        <a:rPr lang="pt-BR" sz="1100" dirty="0">
                          <a:latin typeface="Arial" panose="020B0604020202020204" pitchFamily="34" charset="0"/>
                          <a:cs typeface="Arial" panose="020B0604020202020204" pitchFamily="34" charset="0"/>
                        </a:rPr>
                        <a:t>Ano 08</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5.400,00</a:t>
                      </a:r>
                    </a:p>
                  </a:txBody>
                  <a:tcPr/>
                </a:tc>
                <a:tc>
                  <a:txBody>
                    <a:bodyPr/>
                    <a:lstStyle/>
                    <a:p>
                      <a:pPr algn="r"/>
                      <a:r>
                        <a:rPr lang="pt-BR" sz="1100" dirty="0">
                          <a:latin typeface="Arial" panose="020B0604020202020204" pitchFamily="34" charset="0"/>
                          <a:cs typeface="Arial" panose="020B0604020202020204" pitchFamily="34" charset="0"/>
                        </a:rPr>
                        <a:t>9.600,00</a:t>
                      </a:r>
                    </a:p>
                  </a:txBody>
                  <a:tcPr/>
                </a:tc>
                <a:extLst>
                  <a:ext uri="{0D108BD9-81ED-4DB2-BD59-A6C34878D82A}">
                    <a16:rowId xmlns:a16="http://schemas.microsoft.com/office/drawing/2014/main" val="10009"/>
                  </a:ext>
                </a:extLst>
              </a:tr>
              <a:tr h="252088">
                <a:tc>
                  <a:txBody>
                    <a:bodyPr/>
                    <a:lstStyle/>
                    <a:p>
                      <a:r>
                        <a:rPr lang="pt-BR" sz="1100" dirty="0">
                          <a:latin typeface="Arial" panose="020B0604020202020204" pitchFamily="34" charset="0"/>
                          <a:cs typeface="Arial" panose="020B0604020202020204" pitchFamily="34" charset="0"/>
                        </a:rPr>
                        <a:t>Ano 09</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6.075,00</a:t>
                      </a:r>
                    </a:p>
                  </a:txBody>
                  <a:tcPr/>
                </a:tc>
                <a:tc>
                  <a:txBody>
                    <a:bodyPr/>
                    <a:lstStyle/>
                    <a:p>
                      <a:pPr algn="r"/>
                      <a:r>
                        <a:rPr lang="pt-BR" sz="1100" dirty="0">
                          <a:latin typeface="Arial" panose="020B0604020202020204" pitchFamily="34" charset="0"/>
                          <a:cs typeface="Arial" panose="020B0604020202020204" pitchFamily="34" charset="0"/>
                        </a:rPr>
                        <a:t>8.925,00</a:t>
                      </a:r>
                    </a:p>
                  </a:txBody>
                  <a:tcPr/>
                </a:tc>
                <a:extLst>
                  <a:ext uri="{0D108BD9-81ED-4DB2-BD59-A6C34878D82A}">
                    <a16:rowId xmlns:a16="http://schemas.microsoft.com/office/drawing/2014/main" val="10010"/>
                  </a:ext>
                </a:extLst>
              </a:tr>
              <a:tr h="252088">
                <a:tc>
                  <a:txBody>
                    <a:bodyPr/>
                    <a:lstStyle/>
                    <a:p>
                      <a:r>
                        <a:rPr lang="pt-BR" sz="1100" dirty="0">
                          <a:latin typeface="Arial" panose="020B0604020202020204" pitchFamily="34" charset="0"/>
                          <a:cs typeface="Arial" panose="020B0604020202020204" pitchFamily="34" charset="0"/>
                        </a:rPr>
                        <a:t>Ano 10</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6.750,00</a:t>
                      </a:r>
                    </a:p>
                  </a:txBody>
                  <a:tcPr/>
                </a:tc>
                <a:tc>
                  <a:txBody>
                    <a:bodyPr/>
                    <a:lstStyle/>
                    <a:p>
                      <a:pPr algn="r"/>
                      <a:r>
                        <a:rPr lang="pt-BR" sz="1100" dirty="0">
                          <a:latin typeface="Arial" panose="020B0604020202020204" pitchFamily="34" charset="0"/>
                          <a:cs typeface="Arial" panose="020B0604020202020204" pitchFamily="34" charset="0"/>
                        </a:rPr>
                        <a:t>8.250,00</a:t>
                      </a:r>
                    </a:p>
                  </a:txBody>
                  <a:tcPr/>
                </a:tc>
                <a:extLst>
                  <a:ext uri="{0D108BD9-81ED-4DB2-BD59-A6C34878D82A}">
                    <a16:rowId xmlns:a16="http://schemas.microsoft.com/office/drawing/2014/main" val="10011"/>
                  </a:ext>
                </a:extLst>
              </a:tr>
              <a:tr h="252088">
                <a:tc>
                  <a:txBody>
                    <a:bodyPr/>
                    <a:lstStyle/>
                    <a:p>
                      <a:r>
                        <a:rPr lang="pt-BR" sz="1100" dirty="0">
                          <a:latin typeface="Arial" panose="020B0604020202020204" pitchFamily="34" charset="0"/>
                          <a:cs typeface="Arial" panose="020B0604020202020204" pitchFamily="34" charset="0"/>
                        </a:rPr>
                        <a:t>Ano 11</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7.425,00</a:t>
                      </a:r>
                    </a:p>
                  </a:txBody>
                  <a:tcPr/>
                </a:tc>
                <a:tc>
                  <a:txBody>
                    <a:bodyPr/>
                    <a:lstStyle/>
                    <a:p>
                      <a:pPr algn="r"/>
                      <a:r>
                        <a:rPr lang="pt-BR" sz="1100" dirty="0">
                          <a:latin typeface="Arial" panose="020B0604020202020204" pitchFamily="34" charset="0"/>
                          <a:cs typeface="Arial" panose="020B0604020202020204" pitchFamily="34" charset="0"/>
                        </a:rPr>
                        <a:t>7.575,00</a:t>
                      </a:r>
                    </a:p>
                  </a:txBody>
                  <a:tcPr/>
                </a:tc>
                <a:extLst>
                  <a:ext uri="{0D108BD9-81ED-4DB2-BD59-A6C34878D82A}">
                    <a16:rowId xmlns:a16="http://schemas.microsoft.com/office/drawing/2014/main" val="10012"/>
                  </a:ext>
                </a:extLst>
              </a:tr>
              <a:tr h="252088">
                <a:tc>
                  <a:txBody>
                    <a:bodyPr/>
                    <a:lstStyle/>
                    <a:p>
                      <a:r>
                        <a:rPr lang="pt-BR" sz="1100" dirty="0">
                          <a:latin typeface="Arial" panose="020B0604020202020204" pitchFamily="34" charset="0"/>
                          <a:cs typeface="Arial" panose="020B0604020202020204" pitchFamily="34" charset="0"/>
                        </a:rPr>
                        <a:t>Ano 12</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8.100,00</a:t>
                      </a:r>
                    </a:p>
                  </a:txBody>
                  <a:tcPr/>
                </a:tc>
                <a:tc>
                  <a:txBody>
                    <a:bodyPr/>
                    <a:lstStyle/>
                    <a:p>
                      <a:pPr algn="r"/>
                      <a:r>
                        <a:rPr lang="pt-BR" sz="1100" dirty="0">
                          <a:latin typeface="Arial" panose="020B0604020202020204" pitchFamily="34" charset="0"/>
                          <a:cs typeface="Arial" panose="020B0604020202020204" pitchFamily="34" charset="0"/>
                        </a:rPr>
                        <a:t>6.900,00</a:t>
                      </a:r>
                    </a:p>
                  </a:txBody>
                  <a:tcPr/>
                </a:tc>
                <a:extLst>
                  <a:ext uri="{0D108BD9-81ED-4DB2-BD59-A6C34878D82A}">
                    <a16:rowId xmlns:a16="http://schemas.microsoft.com/office/drawing/2014/main" val="10013"/>
                  </a:ext>
                </a:extLst>
              </a:tr>
              <a:tr h="252088">
                <a:tc>
                  <a:txBody>
                    <a:bodyPr/>
                    <a:lstStyle/>
                    <a:p>
                      <a:r>
                        <a:rPr lang="pt-BR" sz="1100" dirty="0">
                          <a:latin typeface="Arial" panose="020B0604020202020204" pitchFamily="34" charset="0"/>
                          <a:cs typeface="Arial" panose="020B0604020202020204" pitchFamily="34" charset="0"/>
                        </a:rPr>
                        <a:t>Ano 13</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8.775,00</a:t>
                      </a:r>
                    </a:p>
                  </a:txBody>
                  <a:tcPr/>
                </a:tc>
                <a:tc>
                  <a:txBody>
                    <a:bodyPr/>
                    <a:lstStyle/>
                    <a:p>
                      <a:pPr algn="r"/>
                      <a:r>
                        <a:rPr lang="pt-BR" sz="1100" dirty="0">
                          <a:latin typeface="Arial" panose="020B0604020202020204" pitchFamily="34" charset="0"/>
                          <a:cs typeface="Arial" panose="020B0604020202020204" pitchFamily="34" charset="0"/>
                        </a:rPr>
                        <a:t>6.225,00</a:t>
                      </a:r>
                    </a:p>
                  </a:txBody>
                  <a:tcPr/>
                </a:tc>
                <a:extLst>
                  <a:ext uri="{0D108BD9-81ED-4DB2-BD59-A6C34878D82A}">
                    <a16:rowId xmlns:a16="http://schemas.microsoft.com/office/drawing/2014/main" val="10014"/>
                  </a:ext>
                </a:extLst>
              </a:tr>
              <a:tr h="252088">
                <a:tc>
                  <a:txBody>
                    <a:bodyPr/>
                    <a:lstStyle/>
                    <a:p>
                      <a:r>
                        <a:rPr lang="pt-BR" sz="1100" dirty="0">
                          <a:latin typeface="Arial" panose="020B0604020202020204" pitchFamily="34" charset="0"/>
                          <a:cs typeface="Arial" panose="020B0604020202020204" pitchFamily="34" charset="0"/>
                        </a:rPr>
                        <a:t>Ano</a:t>
                      </a:r>
                      <a:r>
                        <a:rPr lang="pt-BR" sz="1100" baseline="0" dirty="0">
                          <a:latin typeface="Arial" panose="020B0604020202020204" pitchFamily="34" charset="0"/>
                          <a:cs typeface="Arial" panose="020B0604020202020204" pitchFamily="34" charset="0"/>
                        </a:rPr>
                        <a:t> 14</a:t>
                      </a:r>
                      <a:endParaRPr lang="pt-BR" sz="1100" dirty="0">
                        <a:latin typeface="Arial" panose="020B0604020202020204" pitchFamily="34" charset="0"/>
                        <a:cs typeface="Arial" panose="020B0604020202020204" pitchFamily="34" charset="0"/>
                      </a:endParaRP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9.450,00</a:t>
                      </a:r>
                    </a:p>
                  </a:txBody>
                  <a:tcPr/>
                </a:tc>
                <a:tc>
                  <a:txBody>
                    <a:bodyPr/>
                    <a:lstStyle/>
                    <a:p>
                      <a:pPr algn="r"/>
                      <a:r>
                        <a:rPr lang="pt-BR" sz="1100" dirty="0">
                          <a:latin typeface="Arial" panose="020B0604020202020204" pitchFamily="34" charset="0"/>
                          <a:cs typeface="Arial" panose="020B0604020202020204" pitchFamily="34" charset="0"/>
                        </a:rPr>
                        <a:t>5.550,00</a:t>
                      </a:r>
                    </a:p>
                  </a:txBody>
                  <a:tcPr/>
                </a:tc>
                <a:extLst>
                  <a:ext uri="{0D108BD9-81ED-4DB2-BD59-A6C34878D82A}">
                    <a16:rowId xmlns:a16="http://schemas.microsoft.com/office/drawing/2014/main" val="10015"/>
                  </a:ext>
                </a:extLst>
              </a:tr>
              <a:tr h="252088">
                <a:tc>
                  <a:txBody>
                    <a:bodyPr/>
                    <a:lstStyle/>
                    <a:p>
                      <a:r>
                        <a:rPr lang="pt-BR" sz="1100" dirty="0">
                          <a:latin typeface="Arial" panose="020B0604020202020204" pitchFamily="34" charset="0"/>
                          <a:cs typeface="Arial" panose="020B0604020202020204" pitchFamily="34" charset="0"/>
                        </a:rPr>
                        <a:t>Ano 15</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10.125,00</a:t>
                      </a:r>
                    </a:p>
                  </a:txBody>
                  <a:tcPr/>
                </a:tc>
                <a:tc>
                  <a:txBody>
                    <a:bodyPr/>
                    <a:lstStyle/>
                    <a:p>
                      <a:pPr algn="r"/>
                      <a:r>
                        <a:rPr lang="pt-BR" sz="1100" dirty="0">
                          <a:latin typeface="Arial" panose="020B0604020202020204" pitchFamily="34" charset="0"/>
                          <a:cs typeface="Arial" panose="020B0604020202020204" pitchFamily="34" charset="0"/>
                        </a:rPr>
                        <a:t>4.875,00</a:t>
                      </a:r>
                    </a:p>
                  </a:txBody>
                  <a:tcPr/>
                </a:tc>
                <a:extLst>
                  <a:ext uri="{0D108BD9-81ED-4DB2-BD59-A6C34878D82A}">
                    <a16:rowId xmlns:a16="http://schemas.microsoft.com/office/drawing/2014/main" val="10016"/>
                  </a:ext>
                </a:extLst>
              </a:tr>
              <a:tr h="252088">
                <a:tc>
                  <a:txBody>
                    <a:bodyPr/>
                    <a:lstStyle/>
                    <a:p>
                      <a:r>
                        <a:rPr lang="pt-BR" sz="1100" dirty="0">
                          <a:latin typeface="Arial" panose="020B0604020202020204" pitchFamily="34" charset="0"/>
                          <a:cs typeface="Arial" panose="020B0604020202020204" pitchFamily="34" charset="0"/>
                        </a:rPr>
                        <a:t>Ano 16</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10.800,00</a:t>
                      </a:r>
                    </a:p>
                  </a:txBody>
                  <a:tcPr/>
                </a:tc>
                <a:tc>
                  <a:txBody>
                    <a:bodyPr/>
                    <a:lstStyle/>
                    <a:p>
                      <a:pPr algn="r"/>
                      <a:r>
                        <a:rPr lang="pt-BR" sz="1100" dirty="0">
                          <a:latin typeface="Arial" panose="020B0604020202020204" pitchFamily="34" charset="0"/>
                          <a:cs typeface="Arial" panose="020B0604020202020204" pitchFamily="34" charset="0"/>
                        </a:rPr>
                        <a:t>4.200,00</a:t>
                      </a:r>
                    </a:p>
                  </a:txBody>
                  <a:tcPr/>
                </a:tc>
                <a:extLst>
                  <a:ext uri="{0D108BD9-81ED-4DB2-BD59-A6C34878D82A}">
                    <a16:rowId xmlns:a16="http://schemas.microsoft.com/office/drawing/2014/main" val="10017"/>
                  </a:ext>
                </a:extLst>
              </a:tr>
              <a:tr h="252088">
                <a:tc>
                  <a:txBody>
                    <a:bodyPr/>
                    <a:lstStyle/>
                    <a:p>
                      <a:r>
                        <a:rPr lang="pt-BR" sz="1100" dirty="0">
                          <a:latin typeface="Arial" panose="020B0604020202020204" pitchFamily="34" charset="0"/>
                          <a:cs typeface="Arial" panose="020B0604020202020204" pitchFamily="34" charset="0"/>
                        </a:rPr>
                        <a:t>Ano 17</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11.475,00</a:t>
                      </a:r>
                    </a:p>
                  </a:txBody>
                  <a:tcPr/>
                </a:tc>
                <a:tc>
                  <a:txBody>
                    <a:bodyPr/>
                    <a:lstStyle/>
                    <a:p>
                      <a:pPr algn="r"/>
                      <a:r>
                        <a:rPr lang="pt-BR" sz="1100" dirty="0">
                          <a:latin typeface="Arial" panose="020B0604020202020204" pitchFamily="34" charset="0"/>
                          <a:cs typeface="Arial" panose="020B0604020202020204" pitchFamily="34" charset="0"/>
                        </a:rPr>
                        <a:t>3.525,00</a:t>
                      </a:r>
                    </a:p>
                  </a:txBody>
                  <a:tcPr/>
                </a:tc>
                <a:extLst>
                  <a:ext uri="{0D108BD9-81ED-4DB2-BD59-A6C34878D82A}">
                    <a16:rowId xmlns:a16="http://schemas.microsoft.com/office/drawing/2014/main" val="10018"/>
                  </a:ext>
                </a:extLst>
              </a:tr>
              <a:tr h="252088">
                <a:tc>
                  <a:txBody>
                    <a:bodyPr/>
                    <a:lstStyle/>
                    <a:p>
                      <a:r>
                        <a:rPr lang="pt-BR" sz="1100" dirty="0">
                          <a:latin typeface="Arial" panose="020B0604020202020204" pitchFamily="34" charset="0"/>
                          <a:cs typeface="Arial" panose="020B0604020202020204" pitchFamily="34" charset="0"/>
                        </a:rPr>
                        <a:t>Ano 18</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12.150,00</a:t>
                      </a:r>
                    </a:p>
                  </a:txBody>
                  <a:tcPr/>
                </a:tc>
                <a:tc>
                  <a:txBody>
                    <a:bodyPr/>
                    <a:lstStyle/>
                    <a:p>
                      <a:pPr algn="r"/>
                      <a:r>
                        <a:rPr lang="pt-BR" sz="1100" dirty="0">
                          <a:latin typeface="Arial" panose="020B0604020202020204" pitchFamily="34" charset="0"/>
                          <a:cs typeface="Arial" panose="020B0604020202020204" pitchFamily="34" charset="0"/>
                        </a:rPr>
                        <a:t>2.850,00</a:t>
                      </a:r>
                    </a:p>
                  </a:txBody>
                  <a:tcPr/>
                </a:tc>
                <a:extLst>
                  <a:ext uri="{0D108BD9-81ED-4DB2-BD59-A6C34878D82A}">
                    <a16:rowId xmlns:a16="http://schemas.microsoft.com/office/drawing/2014/main" val="10019"/>
                  </a:ext>
                </a:extLst>
              </a:tr>
              <a:tr h="252088">
                <a:tc>
                  <a:txBody>
                    <a:bodyPr/>
                    <a:lstStyle/>
                    <a:p>
                      <a:r>
                        <a:rPr lang="pt-BR" sz="1100" dirty="0">
                          <a:latin typeface="Arial" panose="020B0604020202020204" pitchFamily="34" charset="0"/>
                          <a:cs typeface="Arial" panose="020B0604020202020204" pitchFamily="34" charset="0"/>
                        </a:rPr>
                        <a:t>Ano 19</a:t>
                      </a: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12.825,00</a:t>
                      </a:r>
                    </a:p>
                  </a:txBody>
                  <a:tcPr/>
                </a:tc>
                <a:tc>
                  <a:txBody>
                    <a:bodyPr/>
                    <a:lstStyle/>
                    <a:p>
                      <a:pPr algn="r"/>
                      <a:r>
                        <a:rPr lang="pt-BR" sz="1100" dirty="0">
                          <a:latin typeface="Arial" panose="020B0604020202020204" pitchFamily="34" charset="0"/>
                          <a:cs typeface="Arial" panose="020B0604020202020204" pitchFamily="34" charset="0"/>
                        </a:rPr>
                        <a:t>2.175,00</a:t>
                      </a:r>
                    </a:p>
                  </a:txBody>
                  <a:tcPr/>
                </a:tc>
                <a:extLst>
                  <a:ext uri="{0D108BD9-81ED-4DB2-BD59-A6C34878D82A}">
                    <a16:rowId xmlns:a16="http://schemas.microsoft.com/office/drawing/2014/main" val="10020"/>
                  </a:ext>
                </a:extLst>
              </a:tr>
              <a:tr h="252088">
                <a:tc>
                  <a:txBody>
                    <a:bodyPr/>
                    <a:lstStyle/>
                    <a:p>
                      <a:r>
                        <a:rPr lang="pt-BR" sz="1100" dirty="0">
                          <a:latin typeface="Arial" panose="020B0604020202020204" pitchFamily="34" charset="0"/>
                          <a:cs typeface="Arial" panose="020B0604020202020204" pitchFamily="34" charset="0"/>
                        </a:rPr>
                        <a:t>Ano</a:t>
                      </a:r>
                      <a:r>
                        <a:rPr lang="pt-BR" sz="1100" baseline="0" dirty="0">
                          <a:latin typeface="Arial" panose="020B0604020202020204" pitchFamily="34" charset="0"/>
                          <a:cs typeface="Arial" panose="020B0604020202020204" pitchFamily="34" charset="0"/>
                        </a:rPr>
                        <a:t> 20</a:t>
                      </a:r>
                      <a:endParaRPr lang="pt-BR" sz="1100" dirty="0">
                        <a:latin typeface="Arial" panose="020B0604020202020204" pitchFamily="34" charset="0"/>
                        <a:cs typeface="Arial" panose="020B0604020202020204" pitchFamily="34" charset="0"/>
                      </a:endParaRPr>
                    </a:p>
                  </a:txBody>
                  <a:tcPr/>
                </a:tc>
                <a:tc>
                  <a:txBody>
                    <a:bodyPr/>
                    <a:lstStyle/>
                    <a:p>
                      <a:pPr algn="r"/>
                      <a:r>
                        <a:rPr lang="pt-BR" sz="1100" dirty="0">
                          <a:latin typeface="Arial" panose="020B0604020202020204" pitchFamily="34" charset="0"/>
                          <a:cs typeface="Arial" panose="020B0604020202020204" pitchFamily="34" charset="0"/>
                        </a:rPr>
                        <a:t>675,00</a:t>
                      </a:r>
                    </a:p>
                  </a:txBody>
                  <a:tcPr/>
                </a:tc>
                <a:tc>
                  <a:txBody>
                    <a:bodyPr/>
                    <a:lstStyle/>
                    <a:p>
                      <a:pPr algn="r"/>
                      <a:r>
                        <a:rPr lang="pt-BR" sz="1100" dirty="0">
                          <a:latin typeface="Arial" panose="020B0604020202020204" pitchFamily="34" charset="0"/>
                          <a:cs typeface="Arial" panose="020B0604020202020204" pitchFamily="34" charset="0"/>
                        </a:rPr>
                        <a:t>13.500,00</a:t>
                      </a:r>
                    </a:p>
                  </a:txBody>
                  <a:tcPr/>
                </a:tc>
                <a:tc>
                  <a:txBody>
                    <a:bodyPr/>
                    <a:lstStyle/>
                    <a:p>
                      <a:pPr algn="r"/>
                      <a:r>
                        <a:rPr lang="pt-BR" sz="1100" dirty="0">
                          <a:latin typeface="Arial" panose="020B0604020202020204" pitchFamily="34" charset="0"/>
                          <a:cs typeface="Arial" panose="020B0604020202020204" pitchFamily="34" charset="0"/>
                        </a:rPr>
                        <a:t>1.500,00</a:t>
                      </a:r>
                    </a:p>
                  </a:txBody>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32681780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8642" y="382218"/>
            <a:ext cx="11303358"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87530" y="954517"/>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Depreciação</a:t>
            </a:r>
            <a:r>
              <a:rPr lang="pt-BR" sz="2000" b="1" dirty="0">
                <a:solidFill>
                  <a:schemeClr val="accent2">
                    <a:lumMod val="75000"/>
                  </a:schemeClr>
                </a:solidFill>
                <a:latin typeface="Arial" panose="020B0604020202020204" pitchFamily="34" charset="0"/>
                <a:cs typeface="Arial" panose="020B0604020202020204" pitchFamily="34" charset="0"/>
              </a:rPr>
              <a:t>:                       </a:t>
            </a:r>
            <a:r>
              <a:rPr lang="pt-BR" sz="2000" b="1" dirty="0">
                <a:latin typeface="Arial" panose="020B0604020202020204" pitchFamily="34" charset="0"/>
                <a:cs typeface="Arial" panose="020B0604020202020204" pitchFamily="34" charset="0"/>
              </a:rPr>
              <a:t>Taxa Normal       </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p:cNvSpPr/>
          <p:nvPr/>
        </p:nvSpPr>
        <p:spPr>
          <a:xfrm>
            <a:off x="571620" y="2224443"/>
            <a:ext cx="11052636" cy="523220"/>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8" name="Retângulo 7"/>
          <p:cNvSpPr/>
          <p:nvPr/>
        </p:nvSpPr>
        <p:spPr>
          <a:xfrm>
            <a:off x="537932" y="2601871"/>
            <a:ext cx="1081586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Aplicada quando o bem é utilizado em um (1) turno de até 8 horas/dia. </a:t>
            </a:r>
          </a:p>
        </p:txBody>
      </p:sp>
    </p:spTree>
    <p:extLst>
      <p:ext uri="{BB962C8B-B14F-4D97-AF65-F5344CB8AC3E}">
        <p14:creationId xmlns:p14="http://schemas.microsoft.com/office/powerpoint/2010/main" val="26742538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8642" y="382218"/>
            <a:ext cx="11303358"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87530" y="954517"/>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Depreciação</a:t>
            </a:r>
            <a:r>
              <a:rPr lang="pt-BR" sz="2000" b="1" dirty="0">
                <a:solidFill>
                  <a:schemeClr val="accent2">
                    <a:lumMod val="75000"/>
                  </a:schemeClr>
                </a:solidFill>
                <a:latin typeface="Arial" panose="020B0604020202020204" pitchFamily="34" charset="0"/>
                <a:cs typeface="Arial" panose="020B0604020202020204" pitchFamily="34" charset="0"/>
              </a:rPr>
              <a:t>:                       </a:t>
            </a:r>
            <a:r>
              <a:rPr lang="pt-BR" sz="2000" b="1" dirty="0">
                <a:latin typeface="Arial" panose="020B0604020202020204" pitchFamily="34" charset="0"/>
                <a:cs typeface="Arial" panose="020B0604020202020204" pitchFamily="34" charset="0"/>
              </a:rPr>
              <a:t>Taxa Acelerada</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p:cNvSpPr/>
          <p:nvPr/>
        </p:nvSpPr>
        <p:spPr>
          <a:xfrm>
            <a:off x="571620" y="2224443"/>
            <a:ext cx="11052636" cy="523220"/>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8" name="Retângulo 7"/>
          <p:cNvSpPr/>
          <p:nvPr/>
        </p:nvSpPr>
        <p:spPr>
          <a:xfrm>
            <a:off x="537932" y="2601871"/>
            <a:ext cx="1081586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Aplicada quando o bem é utilizado em dois (2) turnos de até 8 horas/dia, passando seu coeficiente para 1,5 da taxa básica. </a:t>
            </a:r>
          </a:p>
        </p:txBody>
      </p:sp>
    </p:spTree>
    <p:extLst>
      <p:ext uri="{BB962C8B-B14F-4D97-AF65-F5344CB8AC3E}">
        <p14:creationId xmlns:p14="http://schemas.microsoft.com/office/powerpoint/2010/main" val="17231026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8642" y="382218"/>
            <a:ext cx="11303358"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87530" y="954517"/>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Depreciação</a:t>
            </a:r>
            <a:r>
              <a:rPr lang="pt-BR" sz="2000" b="1" dirty="0">
                <a:solidFill>
                  <a:schemeClr val="accent2">
                    <a:lumMod val="75000"/>
                  </a:schemeClr>
                </a:solidFill>
                <a:latin typeface="Arial" panose="020B0604020202020204" pitchFamily="34" charset="0"/>
                <a:cs typeface="Arial" panose="020B0604020202020204" pitchFamily="34" charset="0"/>
              </a:rPr>
              <a:t>:                       </a:t>
            </a:r>
            <a:r>
              <a:rPr lang="pt-BR" sz="2000" b="1" dirty="0">
                <a:latin typeface="Arial" panose="020B0604020202020204" pitchFamily="34" charset="0"/>
                <a:cs typeface="Arial" panose="020B0604020202020204" pitchFamily="34" charset="0"/>
              </a:rPr>
              <a:t>Taxa Máxima</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p:cNvSpPr/>
          <p:nvPr/>
        </p:nvSpPr>
        <p:spPr>
          <a:xfrm>
            <a:off x="571620" y="2224443"/>
            <a:ext cx="11052636" cy="523220"/>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8" name="Retângulo 7"/>
          <p:cNvSpPr/>
          <p:nvPr/>
        </p:nvSpPr>
        <p:spPr>
          <a:xfrm>
            <a:off x="537932" y="2601871"/>
            <a:ext cx="1081586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Aplicada quando o bem é utilizado em três (3) turnos de até 8 horas/dia, passando seu coeficiente para 2,0 da taxa básica. </a:t>
            </a:r>
          </a:p>
        </p:txBody>
      </p:sp>
    </p:spTree>
    <p:extLst>
      <p:ext uri="{BB962C8B-B14F-4D97-AF65-F5344CB8AC3E}">
        <p14:creationId xmlns:p14="http://schemas.microsoft.com/office/powerpoint/2010/main" val="8472171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8642" y="382218"/>
            <a:ext cx="11303358"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87530" y="954517"/>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Amortização</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p:cNvSpPr/>
          <p:nvPr/>
        </p:nvSpPr>
        <p:spPr>
          <a:xfrm>
            <a:off x="571620" y="2224443"/>
            <a:ext cx="11052636" cy="523220"/>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8" name="Retângulo 7"/>
          <p:cNvSpPr/>
          <p:nvPr/>
        </p:nvSpPr>
        <p:spPr>
          <a:xfrm>
            <a:off x="537932" y="2601871"/>
            <a:ext cx="10815867" cy="138499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Aplicada sobre bens patrimoniais de direito de terceiros e bens intangíveis, porém sem valor residual a exemplo da depreciação. Seu cálculo é direto pelo prazo de contrato ou legal. </a:t>
            </a:r>
          </a:p>
        </p:txBody>
      </p:sp>
    </p:spTree>
    <p:extLst>
      <p:ext uri="{BB962C8B-B14F-4D97-AF65-F5344CB8AC3E}">
        <p14:creationId xmlns:p14="http://schemas.microsoft.com/office/powerpoint/2010/main" val="23912864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8642" y="382218"/>
            <a:ext cx="11303358"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87530" y="954517"/>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     Amortização</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p:cNvSpPr/>
          <p:nvPr/>
        </p:nvSpPr>
        <p:spPr>
          <a:xfrm>
            <a:off x="571620" y="2224443"/>
            <a:ext cx="11052636" cy="523220"/>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8" name="Retângulo 7"/>
          <p:cNvSpPr/>
          <p:nvPr/>
        </p:nvSpPr>
        <p:spPr>
          <a:xfrm>
            <a:off x="537932" y="2601871"/>
            <a:ext cx="10815867"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graphicFrame>
        <p:nvGraphicFramePr>
          <p:cNvPr id="9" name="Tabela 8"/>
          <p:cNvGraphicFramePr>
            <a:graphicFrameLocks noGrp="1"/>
          </p:cNvGraphicFramePr>
          <p:nvPr/>
        </p:nvGraphicFramePr>
        <p:xfrm>
          <a:off x="1220631" y="1295804"/>
          <a:ext cx="10133168" cy="5182268"/>
        </p:xfrm>
        <a:graphic>
          <a:graphicData uri="http://schemas.openxmlformats.org/drawingml/2006/table">
            <a:tbl>
              <a:tblPr firstRow="1" bandRow="1">
                <a:tableStyleId>{5C22544A-7EE6-4342-B048-85BDC9FD1C3A}</a:tableStyleId>
              </a:tblPr>
              <a:tblGrid>
                <a:gridCol w="5066584">
                  <a:extLst>
                    <a:ext uri="{9D8B030D-6E8A-4147-A177-3AD203B41FA5}">
                      <a16:colId xmlns:a16="http://schemas.microsoft.com/office/drawing/2014/main" val="20000"/>
                    </a:ext>
                  </a:extLst>
                </a:gridCol>
                <a:gridCol w="5066584">
                  <a:extLst>
                    <a:ext uri="{9D8B030D-6E8A-4147-A177-3AD203B41FA5}">
                      <a16:colId xmlns:a16="http://schemas.microsoft.com/office/drawing/2014/main" val="20001"/>
                    </a:ext>
                  </a:extLst>
                </a:gridCol>
              </a:tblGrid>
              <a:tr h="398636">
                <a:tc gridSpan="2">
                  <a:txBody>
                    <a:bodyPr/>
                    <a:lstStyle/>
                    <a:p>
                      <a:pPr algn="ctr"/>
                      <a:r>
                        <a:rPr lang="pt-BR" dirty="0"/>
                        <a:t>REFORMA</a:t>
                      </a:r>
                      <a:r>
                        <a:rPr lang="pt-BR" baseline="0" dirty="0"/>
                        <a:t> EM IMÓVEL DE TERCEIROS</a:t>
                      </a:r>
                      <a:endParaRPr lang="pt-BR" dirty="0"/>
                    </a:p>
                  </a:txBody>
                  <a:tcPr/>
                </a:tc>
                <a:tc hMerge="1">
                  <a:txBody>
                    <a:bodyPr/>
                    <a:lstStyle/>
                    <a:p>
                      <a:endParaRPr lang="pt-BR" dirty="0"/>
                    </a:p>
                  </a:txBody>
                  <a:tcPr/>
                </a:tc>
                <a:extLst>
                  <a:ext uri="{0D108BD9-81ED-4DB2-BD59-A6C34878D82A}">
                    <a16:rowId xmlns:a16="http://schemas.microsoft.com/office/drawing/2014/main" val="10000"/>
                  </a:ext>
                </a:extLst>
              </a:tr>
              <a:tr h="398636">
                <a:tc gridSpan="2">
                  <a:txBody>
                    <a:bodyPr/>
                    <a:lstStyle/>
                    <a:p>
                      <a:pPr algn="ctr"/>
                      <a:r>
                        <a:rPr lang="pt-BR" b="1" dirty="0">
                          <a:latin typeface="Arial" panose="020B0604020202020204" pitchFamily="34" charset="0"/>
                          <a:cs typeface="Arial" panose="020B0604020202020204" pitchFamily="34" charset="0"/>
                        </a:rPr>
                        <a:t>COMPOSIÇÃO DO VALOR</a:t>
                      </a:r>
                    </a:p>
                  </a:txBody>
                  <a:tcPr/>
                </a:tc>
                <a:tc hMerge="1">
                  <a:txBody>
                    <a:bodyPr/>
                    <a:lstStyle/>
                    <a:p>
                      <a:endParaRPr lang="pt-BR" dirty="0"/>
                    </a:p>
                  </a:txBody>
                  <a:tcPr/>
                </a:tc>
                <a:extLst>
                  <a:ext uri="{0D108BD9-81ED-4DB2-BD59-A6C34878D82A}">
                    <a16:rowId xmlns:a16="http://schemas.microsoft.com/office/drawing/2014/main" val="10001"/>
                  </a:ext>
                </a:extLst>
              </a:tr>
              <a:tr h="398636">
                <a:tc>
                  <a:txBody>
                    <a:bodyPr/>
                    <a:lstStyle/>
                    <a:p>
                      <a:r>
                        <a:rPr lang="pt-BR" dirty="0">
                          <a:latin typeface="Arial" panose="020B0604020202020204" pitchFamily="34" charset="0"/>
                          <a:cs typeface="Arial" panose="020B0604020202020204" pitchFamily="34" charset="0"/>
                        </a:rPr>
                        <a:t>+Valor Contábil</a:t>
                      </a:r>
                    </a:p>
                  </a:txBody>
                  <a:tcPr/>
                </a:tc>
                <a:tc>
                  <a:txBody>
                    <a:bodyPr/>
                    <a:lstStyle/>
                    <a:p>
                      <a:pPr algn="r"/>
                      <a:r>
                        <a:rPr lang="pt-BR" dirty="0">
                          <a:latin typeface="Arial" panose="020B0604020202020204" pitchFamily="34" charset="0"/>
                          <a:cs typeface="Arial" panose="020B0604020202020204" pitchFamily="34" charset="0"/>
                        </a:rPr>
                        <a:t>35.800,00</a:t>
                      </a:r>
                    </a:p>
                  </a:txBody>
                  <a:tcPr/>
                </a:tc>
                <a:extLst>
                  <a:ext uri="{0D108BD9-81ED-4DB2-BD59-A6C34878D82A}">
                    <a16:rowId xmlns:a16="http://schemas.microsoft.com/office/drawing/2014/main" val="10002"/>
                  </a:ext>
                </a:extLst>
              </a:tr>
              <a:tr h="398636">
                <a:tc>
                  <a:txBody>
                    <a:bodyPr/>
                    <a:lstStyle/>
                    <a:p>
                      <a:r>
                        <a:rPr lang="pt-BR" dirty="0">
                          <a:latin typeface="Arial" panose="020B0604020202020204" pitchFamily="34" charset="0"/>
                          <a:cs typeface="Arial" panose="020B0604020202020204" pitchFamily="34" charset="0"/>
                        </a:rPr>
                        <a:t>- Valor</a:t>
                      </a:r>
                      <a:r>
                        <a:rPr lang="pt-BR" baseline="0" dirty="0">
                          <a:latin typeface="Arial" panose="020B0604020202020204" pitchFamily="34" charset="0"/>
                          <a:cs typeface="Arial" panose="020B0604020202020204" pitchFamily="34" charset="0"/>
                        </a:rPr>
                        <a:t> Residual </a:t>
                      </a:r>
                      <a:endParaRPr lang="pt-BR" dirty="0">
                        <a:latin typeface="Arial" panose="020B0604020202020204" pitchFamily="34" charset="0"/>
                        <a:cs typeface="Arial" panose="020B0604020202020204" pitchFamily="34" charset="0"/>
                      </a:endParaRPr>
                    </a:p>
                  </a:txBody>
                  <a:tcPr/>
                </a:tc>
                <a:tc>
                  <a:txBody>
                    <a:bodyPr/>
                    <a:lstStyle/>
                    <a:p>
                      <a:pPr algn="r"/>
                      <a:r>
                        <a:rPr lang="pt-BR" dirty="0">
                          <a:latin typeface="Arial" panose="020B0604020202020204" pitchFamily="34" charset="0"/>
                          <a:cs typeface="Arial" panose="020B0604020202020204" pitchFamily="34" charset="0"/>
                        </a:rPr>
                        <a:t>0,00</a:t>
                      </a:r>
                    </a:p>
                  </a:txBody>
                  <a:tcPr/>
                </a:tc>
                <a:extLst>
                  <a:ext uri="{0D108BD9-81ED-4DB2-BD59-A6C34878D82A}">
                    <a16:rowId xmlns:a16="http://schemas.microsoft.com/office/drawing/2014/main" val="10003"/>
                  </a:ext>
                </a:extLst>
              </a:tr>
              <a:tr h="398636">
                <a:tc>
                  <a:txBody>
                    <a:bodyPr/>
                    <a:lstStyle/>
                    <a:p>
                      <a:r>
                        <a:rPr lang="pt-BR" dirty="0">
                          <a:latin typeface="Arial" panose="020B0604020202020204" pitchFamily="34" charset="0"/>
                          <a:cs typeface="Arial" panose="020B0604020202020204" pitchFamily="34" charset="0"/>
                        </a:rPr>
                        <a:t>= Valor Base de Amortização</a:t>
                      </a:r>
                    </a:p>
                  </a:txBody>
                  <a:tcPr/>
                </a:tc>
                <a:tc>
                  <a:txBody>
                    <a:bodyPr/>
                    <a:lstStyle/>
                    <a:p>
                      <a:pPr algn="r"/>
                      <a:r>
                        <a:rPr lang="pt-BR" dirty="0">
                          <a:latin typeface="Arial" panose="020B0604020202020204" pitchFamily="34" charset="0"/>
                          <a:cs typeface="Arial" panose="020B0604020202020204" pitchFamily="34" charset="0"/>
                        </a:rPr>
                        <a:t>35.800,00</a:t>
                      </a:r>
                    </a:p>
                  </a:txBody>
                  <a:tcPr/>
                </a:tc>
                <a:extLst>
                  <a:ext uri="{0D108BD9-81ED-4DB2-BD59-A6C34878D82A}">
                    <a16:rowId xmlns:a16="http://schemas.microsoft.com/office/drawing/2014/main" val="10004"/>
                  </a:ext>
                </a:extLst>
              </a:tr>
              <a:tr h="398636">
                <a:tc>
                  <a:txBody>
                    <a:bodyPr/>
                    <a:lstStyle/>
                    <a:p>
                      <a:r>
                        <a:rPr lang="pt-BR" dirty="0">
                          <a:latin typeface="Arial" panose="020B0604020202020204" pitchFamily="34" charset="0"/>
                          <a:cs typeface="Arial" panose="020B0604020202020204" pitchFamily="34" charset="0"/>
                        </a:rPr>
                        <a:t>Prazo</a:t>
                      </a:r>
                      <a:r>
                        <a:rPr lang="pt-BR" baseline="0" dirty="0">
                          <a:latin typeface="Arial" panose="020B0604020202020204" pitchFamily="34" charset="0"/>
                          <a:cs typeface="Arial" panose="020B0604020202020204" pitchFamily="34" charset="0"/>
                        </a:rPr>
                        <a:t> Contratual</a:t>
                      </a:r>
                      <a:endParaRPr lang="pt-BR" dirty="0">
                        <a:latin typeface="Arial" panose="020B0604020202020204" pitchFamily="34" charset="0"/>
                        <a:cs typeface="Arial" panose="020B0604020202020204" pitchFamily="34" charset="0"/>
                      </a:endParaRPr>
                    </a:p>
                  </a:txBody>
                  <a:tcPr/>
                </a:tc>
                <a:tc>
                  <a:txBody>
                    <a:bodyPr/>
                    <a:lstStyle/>
                    <a:p>
                      <a:pPr algn="r"/>
                      <a:r>
                        <a:rPr lang="pt-BR" dirty="0">
                          <a:latin typeface="Arial" panose="020B0604020202020204" pitchFamily="34" charset="0"/>
                          <a:cs typeface="Arial" panose="020B0604020202020204" pitchFamily="34" charset="0"/>
                        </a:rPr>
                        <a:t>5 anos</a:t>
                      </a:r>
                    </a:p>
                  </a:txBody>
                  <a:tcPr/>
                </a:tc>
                <a:extLst>
                  <a:ext uri="{0D108BD9-81ED-4DB2-BD59-A6C34878D82A}">
                    <a16:rowId xmlns:a16="http://schemas.microsoft.com/office/drawing/2014/main" val="10005"/>
                  </a:ext>
                </a:extLst>
              </a:tr>
              <a:tr h="398636">
                <a:tc>
                  <a:txBody>
                    <a:bodyPr/>
                    <a:lstStyle/>
                    <a:p>
                      <a:endParaRPr lang="pt-BR" dirty="0">
                        <a:latin typeface="Arial" panose="020B0604020202020204" pitchFamily="34" charset="0"/>
                        <a:cs typeface="Arial" panose="020B0604020202020204" pitchFamily="34" charset="0"/>
                      </a:endParaRPr>
                    </a:p>
                  </a:txBody>
                  <a:tcPr/>
                </a:tc>
                <a:tc>
                  <a:txBody>
                    <a:bodyPr/>
                    <a:lstStyle/>
                    <a:p>
                      <a:pPr algn="r"/>
                      <a:endParaRPr lang="pt-BR"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398636">
                <a:tc gridSpan="2">
                  <a:txBody>
                    <a:bodyPr/>
                    <a:lstStyle/>
                    <a:p>
                      <a:pPr algn="ctr"/>
                      <a:r>
                        <a:rPr lang="pt-BR" b="1" dirty="0">
                          <a:latin typeface="Arial" panose="020B0604020202020204" pitchFamily="34" charset="0"/>
                          <a:cs typeface="Arial" panose="020B0604020202020204" pitchFamily="34" charset="0"/>
                        </a:rPr>
                        <a:t>CÁLCULO</a:t>
                      </a:r>
                    </a:p>
                  </a:txBody>
                  <a:tcPr/>
                </a:tc>
                <a:tc hMerge="1">
                  <a:txBody>
                    <a:bodyPr/>
                    <a:lstStyle/>
                    <a:p>
                      <a:pPr algn="r"/>
                      <a:endParaRPr lang="pt-BR"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398636">
                <a:tc gridSpan="2">
                  <a:txBody>
                    <a:bodyPr/>
                    <a:lstStyle/>
                    <a:p>
                      <a:pPr algn="ctr"/>
                      <a:r>
                        <a:rPr lang="pt-BR" b="1" dirty="0">
                          <a:solidFill>
                            <a:schemeClr val="tx1"/>
                          </a:solidFill>
                          <a:latin typeface="Arial" panose="020B0604020202020204" pitchFamily="34" charset="0"/>
                          <a:cs typeface="Arial" panose="020B0604020202020204" pitchFamily="34" charset="0"/>
                        </a:rPr>
                        <a:t>Valor</a:t>
                      </a:r>
                      <a:r>
                        <a:rPr lang="pt-BR" b="1" baseline="0" dirty="0">
                          <a:solidFill>
                            <a:schemeClr val="tx1"/>
                          </a:solidFill>
                          <a:latin typeface="Arial" panose="020B0604020202020204" pitchFamily="34" charset="0"/>
                          <a:cs typeface="Arial" panose="020B0604020202020204" pitchFamily="34" charset="0"/>
                        </a:rPr>
                        <a:t> base de Amortização / Prazo Contratual</a:t>
                      </a:r>
                      <a:endParaRPr lang="pt-BR" b="1" dirty="0">
                        <a:solidFill>
                          <a:schemeClr val="tx1"/>
                        </a:solidFill>
                        <a:latin typeface="Arial" panose="020B0604020202020204" pitchFamily="34" charset="0"/>
                        <a:cs typeface="Arial" panose="020B0604020202020204" pitchFamily="34" charset="0"/>
                      </a:endParaRPr>
                    </a:p>
                  </a:txBody>
                  <a:tcPr/>
                </a:tc>
                <a:tc hMerge="1">
                  <a:txBody>
                    <a:bodyPr/>
                    <a:lstStyle/>
                    <a:p>
                      <a:pPr algn="r"/>
                      <a:endParaRPr lang="pt-BR" b="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r h="398636">
                <a:tc>
                  <a:txBody>
                    <a:bodyPr/>
                    <a:lstStyle/>
                    <a:p>
                      <a:r>
                        <a:rPr lang="pt-BR" dirty="0">
                          <a:latin typeface="Arial" panose="020B0604020202020204" pitchFamily="34" charset="0"/>
                          <a:cs typeface="Arial" panose="020B0604020202020204" pitchFamily="34" charset="0"/>
                        </a:rPr>
                        <a:t>-Base Amortização</a:t>
                      </a:r>
                    </a:p>
                  </a:txBody>
                  <a:tcPr/>
                </a:tc>
                <a:tc>
                  <a:txBody>
                    <a:bodyPr/>
                    <a:lstStyle/>
                    <a:p>
                      <a:pPr algn="r"/>
                      <a:r>
                        <a:rPr lang="pt-BR" dirty="0">
                          <a:latin typeface="Arial" panose="020B0604020202020204" pitchFamily="34" charset="0"/>
                          <a:cs typeface="Arial" panose="020B0604020202020204" pitchFamily="34" charset="0"/>
                        </a:rPr>
                        <a:t>35.800,00</a:t>
                      </a:r>
                    </a:p>
                  </a:txBody>
                  <a:tcPr/>
                </a:tc>
                <a:extLst>
                  <a:ext uri="{0D108BD9-81ED-4DB2-BD59-A6C34878D82A}">
                    <a16:rowId xmlns:a16="http://schemas.microsoft.com/office/drawing/2014/main" val="10009"/>
                  </a:ext>
                </a:extLst>
              </a:tr>
              <a:tr h="398636">
                <a:tc>
                  <a:txBody>
                    <a:bodyPr/>
                    <a:lstStyle/>
                    <a:p>
                      <a:r>
                        <a:rPr lang="pt-BR" dirty="0">
                          <a:latin typeface="Arial" panose="020B0604020202020204" pitchFamily="34" charset="0"/>
                          <a:cs typeface="Arial" panose="020B0604020202020204" pitchFamily="34" charset="0"/>
                        </a:rPr>
                        <a:t>-Período Contratual</a:t>
                      </a:r>
                    </a:p>
                  </a:txBody>
                  <a:tcPr/>
                </a:tc>
                <a:tc>
                  <a:txBody>
                    <a:bodyPr/>
                    <a:lstStyle/>
                    <a:p>
                      <a:pPr algn="r"/>
                      <a:r>
                        <a:rPr lang="pt-BR" dirty="0">
                          <a:latin typeface="Arial" panose="020B0604020202020204" pitchFamily="34" charset="0"/>
                          <a:cs typeface="Arial" panose="020B0604020202020204" pitchFamily="34" charset="0"/>
                        </a:rPr>
                        <a:t>5 anos</a:t>
                      </a:r>
                    </a:p>
                  </a:txBody>
                  <a:tcPr/>
                </a:tc>
                <a:extLst>
                  <a:ext uri="{0D108BD9-81ED-4DB2-BD59-A6C34878D82A}">
                    <a16:rowId xmlns:a16="http://schemas.microsoft.com/office/drawing/2014/main" val="10010"/>
                  </a:ext>
                </a:extLst>
              </a:tr>
              <a:tr h="398636">
                <a:tc>
                  <a:txBody>
                    <a:bodyPr/>
                    <a:lstStyle/>
                    <a:p>
                      <a:r>
                        <a:rPr lang="pt-BR" dirty="0">
                          <a:latin typeface="Arial" panose="020B0604020202020204" pitchFamily="34" charset="0"/>
                          <a:cs typeface="Arial" panose="020B0604020202020204" pitchFamily="34" charset="0"/>
                        </a:rPr>
                        <a:t>-Amortização</a:t>
                      </a:r>
                      <a:r>
                        <a:rPr lang="pt-BR" baseline="0" dirty="0">
                          <a:latin typeface="Arial" panose="020B0604020202020204" pitchFamily="34" charset="0"/>
                          <a:cs typeface="Arial" panose="020B0604020202020204" pitchFamily="34" charset="0"/>
                        </a:rPr>
                        <a:t> Anual</a:t>
                      </a:r>
                      <a:endParaRPr lang="pt-BR" dirty="0">
                        <a:latin typeface="Arial" panose="020B0604020202020204" pitchFamily="34" charset="0"/>
                        <a:cs typeface="Arial" panose="020B0604020202020204" pitchFamily="34" charset="0"/>
                      </a:endParaRPr>
                    </a:p>
                  </a:txBody>
                  <a:tcPr/>
                </a:tc>
                <a:tc>
                  <a:txBody>
                    <a:bodyPr/>
                    <a:lstStyle/>
                    <a:p>
                      <a:pPr algn="r"/>
                      <a:r>
                        <a:rPr lang="pt-BR" dirty="0">
                          <a:latin typeface="Arial" panose="020B0604020202020204" pitchFamily="34" charset="0"/>
                          <a:cs typeface="Arial" panose="020B0604020202020204" pitchFamily="34" charset="0"/>
                        </a:rPr>
                        <a:t>7.160,00</a:t>
                      </a:r>
                    </a:p>
                  </a:txBody>
                  <a:tcPr/>
                </a:tc>
                <a:extLst>
                  <a:ext uri="{0D108BD9-81ED-4DB2-BD59-A6C34878D82A}">
                    <a16:rowId xmlns:a16="http://schemas.microsoft.com/office/drawing/2014/main" val="10011"/>
                  </a:ext>
                </a:extLst>
              </a:tr>
              <a:tr h="398636">
                <a:tc>
                  <a:txBody>
                    <a:bodyPr/>
                    <a:lstStyle/>
                    <a:p>
                      <a:endParaRPr lang="pt-BR">
                        <a:latin typeface="Arial" panose="020B0604020202020204" pitchFamily="34" charset="0"/>
                        <a:cs typeface="Arial" panose="020B0604020202020204" pitchFamily="34" charset="0"/>
                      </a:endParaRPr>
                    </a:p>
                  </a:txBody>
                  <a:tcPr/>
                </a:tc>
                <a:tc>
                  <a:txBody>
                    <a:bodyPr/>
                    <a:lstStyle/>
                    <a:p>
                      <a:pPr algn="r"/>
                      <a:endParaRPr lang="pt-BR"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41896410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8642" y="382218"/>
            <a:ext cx="10666270"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87530" y="954517"/>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Amortização</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p:cNvSpPr/>
          <p:nvPr/>
        </p:nvSpPr>
        <p:spPr>
          <a:xfrm>
            <a:off x="571620" y="2224443"/>
            <a:ext cx="11052636" cy="523220"/>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8" name="Retângulo 7"/>
          <p:cNvSpPr/>
          <p:nvPr/>
        </p:nvSpPr>
        <p:spPr>
          <a:xfrm>
            <a:off x="537932" y="2601871"/>
            <a:ext cx="10815867"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graphicFrame>
        <p:nvGraphicFramePr>
          <p:cNvPr id="10" name="Tabela 9"/>
          <p:cNvGraphicFramePr>
            <a:graphicFrameLocks noGrp="1"/>
          </p:cNvGraphicFramePr>
          <p:nvPr/>
        </p:nvGraphicFramePr>
        <p:xfrm>
          <a:off x="525052" y="2021687"/>
          <a:ext cx="10815868" cy="2595880"/>
        </p:xfrm>
        <a:graphic>
          <a:graphicData uri="http://schemas.openxmlformats.org/drawingml/2006/table">
            <a:tbl>
              <a:tblPr firstRow="1" bandRow="1">
                <a:tableStyleId>{5C22544A-7EE6-4342-B048-85BDC9FD1C3A}</a:tableStyleId>
              </a:tblPr>
              <a:tblGrid>
                <a:gridCol w="1754509">
                  <a:extLst>
                    <a:ext uri="{9D8B030D-6E8A-4147-A177-3AD203B41FA5}">
                      <a16:colId xmlns:a16="http://schemas.microsoft.com/office/drawing/2014/main" val="20000"/>
                    </a:ext>
                  </a:extLst>
                </a:gridCol>
                <a:gridCol w="3653425">
                  <a:extLst>
                    <a:ext uri="{9D8B030D-6E8A-4147-A177-3AD203B41FA5}">
                      <a16:colId xmlns:a16="http://schemas.microsoft.com/office/drawing/2014/main" val="20001"/>
                    </a:ext>
                  </a:extLst>
                </a:gridCol>
                <a:gridCol w="2703967">
                  <a:extLst>
                    <a:ext uri="{9D8B030D-6E8A-4147-A177-3AD203B41FA5}">
                      <a16:colId xmlns:a16="http://schemas.microsoft.com/office/drawing/2014/main" val="20002"/>
                    </a:ext>
                  </a:extLst>
                </a:gridCol>
                <a:gridCol w="2703967">
                  <a:extLst>
                    <a:ext uri="{9D8B030D-6E8A-4147-A177-3AD203B41FA5}">
                      <a16:colId xmlns:a16="http://schemas.microsoft.com/office/drawing/2014/main" val="20003"/>
                    </a:ext>
                  </a:extLst>
                </a:gridCol>
              </a:tblGrid>
              <a:tr h="370840">
                <a:tc gridSpan="4">
                  <a:txBody>
                    <a:bodyPr/>
                    <a:lstStyle/>
                    <a:p>
                      <a:pPr algn="ctr"/>
                      <a:r>
                        <a:rPr lang="pt-BR" b="1" dirty="0">
                          <a:solidFill>
                            <a:schemeClr val="tx1"/>
                          </a:solidFill>
                          <a:latin typeface="Arial" panose="020B0604020202020204" pitchFamily="34" charset="0"/>
                          <a:cs typeface="Arial" panose="020B0604020202020204" pitchFamily="34" charset="0"/>
                        </a:rPr>
                        <a:t>QUADRO</a:t>
                      </a:r>
                      <a:r>
                        <a:rPr lang="pt-BR" b="1" baseline="0" dirty="0">
                          <a:solidFill>
                            <a:schemeClr val="tx1"/>
                          </a:solidFill>
                          <a:latin typeface="Arial" panose="020B0604020202020204" pitchFamily="34" charset="0"/>
                          <a:cs typeface="Arial" panose="020B0604020202020204" pitchFamily="34" charset="0"/>
                        </a:rPr>
                        <a:t> ANUAL DE AMORTIZAÇÃO </a:t>
                      </a:r>
                      <a:endParaRPr lang="pt-BR" b="1" dirty="0">
                        <a:solidFill>
                          <a:schemeClr val="tx1"/>
                        </a:solidFill>
                        <a:latin typeface="Arial" panose="020B0604020202020204" pitchFamily="34" charset="0"/>
                        <a:cs typeface="Arial" panose="020B0604020202020204" pitchFamily="34" charset="0"/>
                      </a:endParaRPr>
                    </a:p>
                  </a:txBody>
                  <a:tcPr/>
                </a:tc>
                <a:tc hMerge="1">
                  <a:txBody>
                    <a:bodyPr/>
                    <a:lstStyle/>
                    <a:p>
                      <a:endParaRPr lang="pt-BR" dirty="0"/>
                    </a:p>
                  </a:txBody>
                  <a:tcPr/>
                </a:tc>
                <a:tc hMerge="1">
                  <a:txBody>
                    <a:bodyPr/>
                    <a:lstStyle/>
                    <a:p>
                      <a:endParaRPr lang="pt-BR" dirty="0"/>
                    </a:p>
                  </a:txBody>
                  <a:tcPr/>
                </a:tc>
                <a:tc hMerge="1">
                  <a:txBody>
                    <a:bodyPr/>
                    <a:lstStyle/>
                    <a:p>
                      <a:endParaRPr lang="pt-BR" dirty="0"/>
                    </a:p>
                  </a:txBody>
                  <a:tcPr/>
                </a:tc>
                <a:extLst>
                  <a:ext uri="{0D108BD9-81ED-4DB2-BD59-A6C34878D82A}">
                    <a16:rowId xmlns:a16="http://schemas.microsoft.com/office/drawing/2014/main" val="10000"/>
                  </a:ext>
                </a:extLst>
              </a:tr>
              <a:tr h="370840">
                <a:tc>
                  <a:txBody>
                    <a:bodyPr/>
                    <a:lstStyle/>
                    <a:p>
                      <a:pPr algn="ctr"/>
                      <a:r>
                        <a:rPr lang="pt-BR" b="1" dirty="0"/>
                        <a:t>ANO</a:t>
                      </a:r>
                    </a:p>
                  </a:txBody>
                  <a:tcPr/>
                </a:tc>
                <a:tc>
                  <a:txBody>
                    <a:bodyPr/>
                    <a:lstStyle/>
                    <a:p>
                      <a:pPr algn="ctr"/>
                      <a:r>
                        <a:rPr lang="pt-BR" b="1" dirty="0"/>
                        <a:t>VALOR</a:t>
                      </a:r>
                      <a:r>
                        <a:rPr lang="pt-BR" b="1" baseline="0" dirty="0"/>
                        <a:t> ANUAL DE AMORTIZAÇÃO</a:t>
                      </a:r>
                      <a:endParaRPr lang="pt-BR" b="1" dirty="0"/>
                    </a:p>
                  </a:txBody>
                  <a:tcPr/>
                </a:tc>
                <a:tc>
                  <a:txBody>
                    <a:bodyPr/>
                    <a:lstStyle/>
                    <a:p>
                      <a:pPr algn="ctr"/>
                      <a:r>
                        <a:rPr lang="pt-BR" b="1" dirty="0"/>
                        <a:t>AMORTIZ ACUMULADA</a:t>
                      </a:r>
                    </a:p>
                  </a:txBody>
                  <a:tcPr/>
                </a:tc>
                <a:tc>
                  <a:txBody>
                    <a:bodyPr/>
                    <a:lstStyle/>
                    <a:p>
                      <a:pPr algn="ctr"/>
                      <a:r>
                        <a:rPr lang="pt-BR" b="1" dirty="0"/>
                        <a:t>SALDO ACUMULADO</a:t>
                      </a:r>
                    </a:p>
                  </a:txBody>
                  <a:tcPr/>
                </a:tc>
                <a:extLst>
                  <a:ext uri="{0D108BD9-81ED-4DB2-BD59-A6C34878D82A}">
                    <a16:rowId xmlns:a16="http://schemas.microsoft.com/office/drawing/2014/main" val="10001"/>
                  </a:ext>
                </a:extLst>
              </a:tr>
              <a:tr h="370840">
                <a:tc>
                  <a:txBody>
                    <a:bodyPr/>
                    <a:lstStyle/>
                    <a:p>
                      <a:pPr algn="ctr"/>
                      <a:r>
                        <a:rPr lang="pt-BR" b="1" dirty="0"/>
                        <a:t>ANO 1</a:t>
                      </a:r>
                    </a:p>
                  </a:txBody>
                  <a:tcPr/>
                </a:tc>
                <a:tc>
                  <a:txBody>
                    <a:bodyPr/>
                    <a:lstStyle/>
                    <a:p>
                      <a:pPr algn="r"/>
                      <a:r>
                        <a:rPr lang="pt-BR" dirty="0"/>
                        <a:t>7.160,00</a:t>
                      </a:r>
                    </a:p>
                  </a:txBody>
                  <a:tcPr/>
                </a:tc>
                <a:tc>
                  <a:txBody>
                    <a:bodyPr/>
                    <a:lstStyle/>
                    <a:p>
                      <a:pPr algn="r"/>
                      <a:r>
                        <a:rPr lang="pt-BR" dirty="0"/>
                        <a:t>7.160,00</a:t>
                      </a:r>
                    </a:p>
                  </a:txBody>
                  <a:tcPr/>
                </a:tc>
                <a:tc>
                  <a:txBody>
                    <a:bodyPr/>
                    <a:lstStyle/>
                    <a:p>
                      <a:pPr algn="r"/>
                      <a:r>
                        <a:rPr lang="pt-BR" dirty="0"/>
                        <a:t>28.640,00</a:t>
                      </a:r>
                    </a:p>
                  </a:txBody>
                  <a:tcPr/>
                </a:tc>
                <a:extLst>
                  <a:ext uri="{0D108BD9-81ED-4DB2-BD59-A6C34878D82A}">
                    <a16:rowId xmlns:a16="http://schemas.microsoft.com/office/drawing/2014/main" val="10002"/>
                  </a:ext>
                </a:extLst>
              </a:tr>
              <a:tr h="370840">
                <a:tc>
                  <a:txBody>
                    <a:bodyPr/>
                    <a:lstStyle/>
                    <a:p>
                      <a:pPr algn="ctr"/>
                      <a:r>
                        <a:rPr lang="pt-BR" b="1" dirty="0"/>
                        <a:t>ANO 2</a:t>
                      </a:r>
                    </a:p>
                  </a:txBody>
                  <a:tcPr/>
                </a:tc>
                <a:tc>
                  <a:txBody>
                    <a:bodyPr/>
                    <a:lstStyle/>
                    <a:p>
                      <a:pPr algn="r"/>
                      <a:r>
                        <a:rPr lang="pt-BR" dirty="0"/>
                        <a:t>7.160,00</a:t>
                      </a:r>
                    </a:p>
                  </a:txBody>
                  <a:tcPr/>
                </a:tc>
                <a:tc>
                  <a:txBody>
                    <a:bodyPr/>
                    <a:lstStyle/>
                    <a:p>
                      <a:pPr algn="r"/>
                      <a:r>
                        <a:rPr lang="pt-BR" dirty="0"/>
                        <a:t>14.320,00</a:t>
                      </a:r>
                    </a:p>
                  </a:txBody>
                  <a:tcPr/>
                </a:tc>
                <a:tc>
                  <a:txBody>
                    <a:bodyPr/>
                    <a:lstStyle/>
                    <a:p>
                      <a:pPr algn="r"/>
                      <a:r>
                        <a:rPr lang="pt-BR" dirty="0"/>
                        <a:t>21.480,00</a:t>
                      </a:r>
                    </a:p>
                  </a:txBody>
                  <a:tcPr/>
                </a:tc>
                <a:extLst>
                  <a:ext uri="{0D108BD9-81ED-4DB2-BD59-A6C34878D82A}">
                    <a16:rowId xmlns:a16="http://schemas.microsoft.com/office/drawing/2014/main" val="10003"/>
                  </a:ext>
                </a:extLst>
              </a:tr>
              <a:tr h="370840">
                <a:tc>
                  <a:txBody>
                    <a:bodyPr/>
                    <a:lstStyle/>
                    <a:p>
                      <a:pPr algn="ctr"/>
                      <a:r>
                        <a:rPr lang="pt-BR" b="1" dirty="0"/>
                        <a:t>ANO 3</a:t>
                      </a:r>
                    </a:p>
                  </a:txBody>
                  <a:tcPr/>
                </a:tc>
                <a:tc>
                  <a:txBody>
                    <a:bodyPr/>
                    <a:lstStyle/>
                    <a:p>
                      <a:pPr algn="r"/>
                      <a:r>
                        <a:rPr lang="pt-BR" dirty="0"/>
                        <a:t>7.160,00</a:t>
                      </a:r>
                    </a:p>
                  </a:txBody>
                  <a:tcPr/>
                </a:tc>
                <a:tc>
                  <a:txBody>
                    <a:bodyPr/>
                    <a:lstStyle/>
                    <a:p>
                      <a:pPr algn="r"/>
                      <a:r>
                        <a:rPr lang="pt-BR" dirty="0"/>
                        <a:t>21.480,00</a:t>
                      </a:r>
                    </a:p>
                  </a:txBody>
                  <a:tcPr/>
                </a:tc>
                <a:tc>
                  <a:txBody>
                    <a:bodyPr/>
                    <a:lstStyle/>
                    <a:p>
                      <a:pPr algn="r"/>
                      <a:r>
                        <a:rPr lang="pt-BR" dirty="0"/>
                        <a:t>14.320,00</a:t>
                      </a:r>
                    </a:p>
                  </a:txBody>
                  <a:tcPr/>
                </a:tc>
                <a:extLst>
                  <a:ext uri="{0D108BD9-81ED-4DB2-BD59-A6C34878D82A}">
                    <a16:rowId xmlns:a16="http://schemas.microsoft.com/office/drawing/2014/main" val="10004"/>
                  </a:ext>
                </a:extLst>
              </a:tr>
              <a:tr h="370840">
                <a:tc>
                  <a:txBody>
                    <a:bodyPr/>
                    <a:lstStyle/>
                    <a:p>
                      <a:pPr algn="ctr"/>
                      <a:r>
                        <a:rPr lang="pt-BR" b="1" dirty="0"/>
                        <a:t>ANO 4</a:t>
                      </a:r>
                    </a:p>
                  </a:txBody>
                  <a:tcPr/>
                </a:tc>
                <a:tc>
                  <a:txBody>
                    <a:bodyPr/>
                    <a:lstStyle/>
                    <a:p>
                      <a:pPr algn="r"/>
                      <a:r>
                        <a:rPr lang="pt-BR" dirty="0"/>
                        <a:t>7.160,00</a:t>
                      </a:r>
                    </a:p>
                  </a:txBody>
                  <a:tcPr/>
                </a:tc>
                <a:tc>
                  <a:txBody>
                    <a:bodyPr/>
                    <a:lstStyle/>
                    <a:p>
                      <a:pPr algn="r"/>
                      <a:r>
                        <a:rPr lang="pt-BR" dirty="0"/>
                        <a:t>28.640,00</a:t>
                      </a:r>
                    </a:p>
                  </a:txBody>
                  <a:tcPr/>
                </a:tc>
                <a:tc>
                  <a:txBody>
                    <a:bodyPr/>
                    <a:lstStyle/>
                    <a:p>
                      <a:pPr algn="r"/>
                      <a:r>
                        <a:rPr lang="pt-BR" dirty="0"/>
                        <a:t>7.160,00</a:t>
                      </a:r>
                    </a:p>
                  </a:txBody>
                  <a:tcPr/>
                </a:tc>
                <a:extLst>
                  <a:ext uri="{0D108BD9-81ED-4DB2-BD59-A6C34878D82A}">
                    <a16:rowId xmlns:a16="http://schemas.microsoft.com/office/drawing/2014/main" val="10005"/>
                  </a:ext>
                </a:extLst>
              </a:tr>
              <a:tr h="370840">
                <a:tc>
                  <a:txBody>
                    <a:bodyPr/>
                    <a:lstStyle/>
                    <a:p>
                      <a:pPr algn="ctr"/>
                      <a:r>
                        <a:rPr lang="pt-BR" b="1" dirty="0"/>
                        <a:t>ANO 5</a:t>
                      </a:r>
                    </a:p>
                  </a:txBody>
                  <a:tcPr/>
                </a:tc>
                <a:tc>
                  <a:txBody>
                    <a:bodyPr/>
                    <a:lstStyle/>
                    <a:p>
                      <a:pPr algn="r"/>
                      <a:r>
                        <a:rPr lang="pt-BR" dirty="0"/>
                        <a:t>7.160,00</a:t>
                      </a:r>
                    </a:p>
                  </a:txBody>
                  <a:tcPr/>
                </a:tc>
                <a:tc>
                  <a:txBody>
                    <a:bodyPr/>
                    <a:lstStyle/>
                    <a:p>
                      <a:pPr algn="r"/>
                      <a:r>
                        <a:rPr lang="pt-BR" dirty="0"/>
                        <a:t>35.800,00</a:t>
                      </a:r>
                    </a:p>
                  </a:txBody>
                  <a:tcPr/>
                </a:tc>
                <a:tc>
                  <a:txBody>
                    <a:bodyPr/>
                    <a:lstStyle/>
                    <a:p>
                      <a:pPr algn="r"/>
                      <a:r>
                        <a:rPr lang="pt-BR" dirty="0"/>
                        <a:t>0,00</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279970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88642" y="382218"/>
            <a:ext cx="11303358"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87530" y="954517"/>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Exaustão</a:t>
            </a:r>
            <a:endParaRPr lang="pt-BR" sz="2000" dirty="0"/>
          </a:p>
        </p:txBody>
      </p:sp>
      <p:sp>
        <p:nvSpPr>
          <p:cNvPr id="4" name="Espaço Reservado para Rodapé 3"/>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p:cNvSpPr/>
          <p:nvPr/>
        </p:nvSpPr>
        <p:spPr>
          <a:xfrm>
            <a:off x="837126" y="2372664"/>
            <a:ext cx="10465158" cy="138499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É calculada sobre direitos de recursos minerais e florestais, portanto exige uma análise bastante apurada da capacidade da reserva em exaustão e sua extração.</a:t>
            </a:r>
          </a:p>
        </p:txBody>
      </p:sp>
    </p:spTree>
    <p:extLst>
      <p:ext uri="{BB962C8B-B14F-4D97-AF65-F5344CB8AC3E}">
        <p14:creationId xmlns:p14="http://schemas.microsoft.com/office/powerpoint/2010/main" val="23480417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319B7F6-21F8-B67D-EA13-0DDB525D77A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774C72A-2B9E-34BC-F526-0BB9000C0068}"/>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199DA4B8-DF51-05CA-3AD8-E1A7E74F7293}"/>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5581F81F-9BD2-3EF3-4D65-41AE9FD1C38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B14E3673-28CA-9812-EC53-5E6CAFD749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Conteúdo 2">
            <a:extLst>
              <a:ext uri="{FF2B5EF4-FFF2-40B4-BE49-F238E27FC236}">
                <a16:creationId xmlns:a16="http://schemas.microsoft.com/office/drawing/2014/main" id="{96F2513E-C201-68F8-3484-E07C9565AB28}"/>
              </a:ext>
            </a:extLst>
          </p:cNvPr>
          <p:cNvSpPr txBox="1">
            <a:spLocks/>
          </p:cNvSpPr>
          <p:nvPr/>
        </p:nvSpPr>
        <p:spPr>
          <a:xfrm>
            <a:off x="780662" y="1236373"/>
            <a:ext cx="10573137" cy="4940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pt-BR" dirty="0">
                <a:solidFill>
                  <a:prstClr val="black"/>
                </a:solidFill>
                <a:highlight>
                  <a:srgbClr val="FFFF00"/>
                </a:highlight>
                <a:latin typeface="Arial" panose="020B0604020202020204" pitchFamily="34" charset="0"/>
                <a:cs typeface="Arial" panose="020B0604020202020204" pitchFamily="34" charset="0"/>
              </a:rPr>
              <a:t>CRITÉIOS PARA DETERMINAÇÃO DA VIDA UTIL ECONOMICA DOS BENS INSTITUCIONAIS</a:t>
            </a:r>
            <a:r>
              <a:rPr kumimoji="0" lang="pt-BR"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33376820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F22AC01-F84F-89CD-FF6A-D33757E4FB0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25D941E-4BA6-30B6-7913-8CD5E424443B}"/>
              </a:ext>
            </a:extLst>
          </p:cNvPr>
          <p:cNvSpPr>
            <a:spLocks noGrp="1"/>
          </p:cNvSpPr>
          <p:nvPr>
            <p:ph type="title"/>
          </p:nvPr>
        </p:nvSpPr>
        <p:spPr>
          <a:xfrm>
            <a:off x="780663" y="843107"/>
            <a:ext cx="10666270" cy="514638"/>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9719E719-9319-0C0C-9A4F-F3ED6BC92977}"/>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3FC0CCD2-D141-3245-A7ED-042937CE29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02E2D82F-2BE4-37BB-D16B-199BB5A90C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Conteúdo 2">
            <a:extLst>
              <a:ext uri="{FF2B5EF4-FFF2-40B4-BE49-F238E27FC236}">
                <a16:creationId xmlns:a16="http://schemas.microsoft.com/office/drawing/2014/main" id="{67A94AF2-2D0E-36C3-4FA6-344241738E90}"/>
              </a:ext>
            </a:extLst>
          </p:cNvPr>
          <p:cNvSpPr txBox="1">
            <a:spLocks/>
          </p:cNvSpPr>
          <p:nvPr/>
        </p:nvSpPr>
        <p:spPr>
          <a:xfrm>
            <a:off x="855997" y="745982"/>
            <a:ext cx="10573137" cy="5430981"/>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r>
              <a:rPr lang="pt-BR" sz="2300" b="1" dirty="0">
                <a:latin typeface="Arial" panose="020B0604020202020204" pitchFamily="34" charset="0"/>
                <a:cs typeface="Arial" panose="020B0604020202020204" pitchFamily="34" charset="0"/>
              </a:rPr>
              <a:t>3.1 Capacidade de utilização</a:t>
            </a:r>
            <a:endParaRPr lang="pt-BR" sz="2300" dirty="0">
              <a:latin typeface="Arial" panose="020B0604020202020204" pitchFamily="34" charset="0"/>
              <a:cs typeface="Arial" panose="020B0604020202020204" pitchFamily="34" charset="0"/>
            </a:endParaRPr>
          </a:p>
          <a:p>
            <a:r>
              <a:rPr lang="pt-BR" sz="2300" dirty="0">
                <a:latin typeface="Arial" panose="020B0604020202020204" pitchFamily="34" charset="0"/>
                <a:cs typeface="Arial" panose="020B0604020202020204" pitchFamily="34" charset="0"/>
              </a:rPr>
              <a:t>A vida útil deve considerar o período durante o qual se espera que o ativo esteja disponível para utilização pela entidade. Não se deve simplesmente presumir que todo equipamento possui a mesma vida útil, pois a utilização institucional pode variar.</a:t>
            </a:r>
          </a:p>
          <a:p>
            <a:endParaRPr lang="pt-BR" sz="2300" b="1" dirty="0">
              <a:latin typeface="Arial" panose="020B0604020202020204" pitchFamily="34" charset="0"/>
              <a:cs typeface="Arial" panose="020B0604020202020204" pitchFamily="34" charset="0"/>
            </a:endParaRPr>
          </a:p>
          <a:p>
            <a:r>
              <a:rPr lang="pt-BR" sz="2300" b="1" dirty="0">
                <a:latin typeface="Arial" panose="020B0604020202020204" pitchFamily="34" charset="0"/>
                <a:cs typeface="Arial" panose="020B0604020202020204" pitchFamily="34" charset="0"/>
              </a:rPr>
              <a:t>3.2 Intensidade de uso</a:t>
            </a:r>
            <a:endParaRPr lang="pt-BR" sz="2300" dirty="0">
              <a:latin typeface="Arial" panose="020B0604020202020204" pitchFamily="34" charset="0"/>
              <a:cs typeface="Arial" panose="020B0604020202020204" pitchFamily="34" charset="0"/>
            </a:endParaRPr>
          </a:p>
          <a:p>
            <a:r>
              <a:rPr lang="pt-BR" sz="2300" dirty="0">
                <a:latin typeface="Arial" panose="020B0604020202020204" pitchFamily="34" charset="0"/>
                <a:cs typeface="Arial" panose="020B0604020202020204" pitchFamily="34" charset="0"/>
              </a:rPr>
              <a:t>Quantidade de turnos, horas de funcionamento, volume de utilização e carga operacional são elementos que podem influenciar a vida útil. A NBC TSP considera o uso esperado do ativo e sua capacidade ou produção física esperada. </a:t>
            </a:r>
          </a:p>
          <a:p>
            <a:endParaRPr lang="pt-BR" sz="2300" b="1" dirty="0">
              <a:latin typeface="Arial" panose="020B0604020202020204" pitchFamily="34" charset="0"/>
              <a:cs typeface="Arial" panose="020B0604020202020204" pitchFamily="34" charset="0"/>
            </a:endParaRPr>
          </a:p>
          <a:p>
            <a:r>
              <a:rPr lang="pt-BR" sz="2300" b="1" dirty="0">
                <a:latin typeface="Arial" panose="020B0604020202020204" pitchFamily="34" charset="0"/>
                <a:cs typeface="Arial" panose="020B0604020202020204" pitchFamily="34" charset="0"/>
              </a:rPr>
              <a:t>3.3 Desgaste físico</a:t>
            </a:r>
            <a:endParaRPr lang="pt-BR" sz="2300" dirty="0">
              <a:latin typeface="Arial" panose="020B0604020202020204" pitchFamily="34" charset="0"/>
              <a:cs typeface="Arial" panose="020B0604020202020204" pitchFamily="34" charset="0"/>
            </a:endParaRPr>
          </a:p>
          <a:p>
            <a:r>
              <a:rPr lang="pt-BR" sz="2300" dirty="0">
                <a:latin typeface="Arial" panose="020B0604020202020204" pitchFamily="34" charset="0"/>
                <a:cs typeface="Arial" panose="020B0604020202020204" pitchFamily="34" charset="0"/>
              </a:rPr>
              <a:t>Devem ser considerados fatores como condições ambientais, frequência de utilização, qualidade da manutenção, exposição a intempéries e desgaste natural. A norma também considera o programa de reparos e manutenção e o cuidado dispensado ao ativo. </a:t>
            </a:r>
          </a:p>
          <a:p>
            <a:endParaRPr lang="pt-BR" sz="2300" b="1" dirty="0">
              <a:latin typeface="Arial" panose="020B0604020202020204" pitchFamily="34" charset="0"/>
              <a:cs typeface="Arial" panose="020B0604020202020204" pitchFamily="34" charset="0"/>
            </a:endParaRPr>
          </a:p>
          <a:p>
            <a:r>
              <a:rPr lang="pt-BR" sz="2300" b="1" dirty="0">
                <a:latin typeface="Arial" panose="020B0604020202020204" pitchFamily="34" charset="0"/>
                <a:cs typeface="Arial" panose="020B0604020202020204" pitchFamily="34" charset="0"/>
              </a:rPr>
              <a:t>3.4 Obsolescência tecnológica</a:t>
            </a:r>
            <a:endParaRPr lang="pt-BR" sz="2300" dirty="0">
              <a:latin typeface="Arial" panose="020B0604020202020204" pitchFamily="34" charset="0"/>
              <a:cs typeface="Arial" panose="020B0604020202020204" pitchFamily="34" charset="0"/>
            </a:endParaRPr>
          </a:p>
          <a:p>
            <a:r>
              <a:rPr lang="pt-BR" sz="2300" dirty="0">
                <a:latin typeface="Arial" panose="020B0604020202020204" pitchFamily="34" charset="0"/>
                <a:cs typeface="Arial" panose="020B0604020202020204" pitchFamily="34" charset="0"/>
              </a:rPr>
              <a:t>Equipamentos de informática, sistemas e tecnologias podem perder utilidade antes de apresentarem deterioração física significativa. A obsolescência técnica ou comercial deve ser considerada na estimativa da vida útil. </a:t>
            </a:r>
          </a:p>
          <a:p>
            <a:endParaRPr lang="pt-BR" sz="2300" b="1" dirty="0">
              <a:latin typeface="Arial" panose="020B0604020202020204" pitchFamily="34" charset="0"/>
              <a:cs typeface="Arial" panose="020B0604020202020204" pitchFamily="34" charset="0"/>
            </a:endParaRPr>
          </a:p>
          <a:p>
            <a:r>
              <a:rPr lang="pt-BR" sz="2300" b="1" dirty="0">
                <a:latin typeface="Arial" panose="020B0604020202020204" pitchFamily="34" charset="0"/>
                <a:cs typeface="Arial" panose="020B0604020202020204" pitchFamily="34" charset="0"/>
              </a:rPr>
              <a:t>3.5 Limitações legais, contratuais e institucionais</a:t>
            </a:r>
            <a:endParaRPr lang="pt-BR" sz="2300" dirty="0">
              <a:latin typeface="Arial" panose="020B0604020202020204" pitchFamily="34" charset="0"/>
              <a:cs typeface="Arial" panose="020B0604020202020204" pitchFamily="34" charset="0"/>
            </a:endParaRPr>
          </a:p>
          <a:p>
            <a:r>
              <a:rPr lang="pt-BR" sz="2300" dirty="0">
                <a:latin typeface="Arial" panose="020B0604020202020204" pitchFamily="34" charset="0"/>
                <a:cs typeface="Arial" panose="020B0604020202020204" pitchFamily="34" charset="0"/>
              </a:rPr>
              <a:t>Contratos, concessões, licenças ou outras restrições legais podem limitar o período de utilização. A vida útil deve, portanto, considerar não somente a capacidade física do bem, mas sua efetiva utilidade para a entidade.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2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628615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1EBD8-5565-72D1-B536-01488155F15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57CB7D9-E500-B688-7C50-9D55E8985BE7}"/>
              </a:ext>
            </a:extLst>
          </p:cNvPr>
          <p:cNvSpPr>
            <a:spLocks noGrp="1"/>
          </p:cNvSpPr>
          <p:nvPr>
            <p:ph type="title"/>
          </p:nvPr>
        </p:nvSpPr>
        <p:spPr>
          <a:xfrm>
            <a:off x="888642" y="382218"/>
            <a:ext cx="10666270"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DE126478-055B-498F-9B55-6F4311BF432F}"/>
              </a:ext>
            </a:extLst>
          </p:cNvPr>
          <p:cNvSpPr>
            <a:spLocks noGrp="1"/>
          </p:cNvSpPr>
          <p:nvPr>
            <p:ph idx="1"/>
          </p:nvPr>
        </p:nvSpPr>
        <p:spPr>
          <a:xfrm>
            <a:off x="687530" y="954517"/>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Depreciação </a:t>
            </a:r>
            <a:endParaRPr lang="pt-BR" sz="2000" dirty="0"/>
          </a:p>
        </p:txBody>
      </p:sp>
      <p:sp>
        <p:nvSpPr>
          <p:cNvPr id="4" name="Espaço Reservado para Rodapé 3">
            <a:extLst>
              <a:ext uri="{FF2B5EF4-FFF2-40B4-BE49-F238E27FC236}">
                <a16:creationId xmlns:a16="http://schemas.microsoft.com/office/drawing/2014/main" id="{6CF8C1DB-287F-7D7C-65DD-00DE2871FD94}"/>
              </a:ext>
            </a:extLst>
          </p:cNvPr>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F6A9F71E-6914-EDEC-5B37-09EEC2349AB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a:extLst>
              <a:ext uri="{FF2B5EF4-FFF2-40B4-BE49-F238E27FC236}">
                <a16:creationId xmlns:a16="http://schemas.microsoft.com/office/drawing/2014/main" id="{1D0FE537-4CE8-12F1-27B7-0A0AB07789FA}"/>
              </a:ext>
            </a:extLst>
          </p:cNvPr>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a:extLst>
              <a:ext uri="{FF2B5EF4-FFF2-40B4-BE49-F238E27FC236}">
                <a16:creationId xmlns:a16="http://schemas.microsoft.com/office/drawing/2014/main" id="{FE694DD8-C0B3-469E-AB87-95A30A2D704C}"/>
              </a:ext>
            </a:extLst>
          </p:cNvPr>
          <p:cNvSpPr/>
          <p:nvPr/>
        </p:nvSpPr>
        <p:spPr>
          <a:xfrm>
            <a:off x="571620" y="2224443"/>
            <a:ext cx="11052636" cy="523220"/>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8" name="Retângulo 7">
            <a:extLst>
              <a:ext uri="{FF2B5EF4-FFF2-40B4-BE49-F238E27FC236}">
                <a16:creationId xmlns:a16="http://schemas.microsoft.com/office/drawing/2014/main" id="{3F5A296B-8023-0CDA-6E1C-973D78A41B41}"/>
              </a:ext>
            </a:extLst>
          </p:cNvPr>
          <p:cNvSpPr/>
          <p:nvPr/>
        </p:nvSpPr>
        <p:spPr>
          <a:xfrm>
            <a:off x="537932" y="2601871"/>
            <a:ext cx="10815867"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graphicFrame>
        <p:nvGraphicFramePr>
          <p:cNvPr id="10" name="Tabela 9">
            <a:extLst>
              <a:ext uri="{FF2B5EF4-FFF2-40B4-BE49-F238E27FC236}">
                <a16:creationId xmlns:a16="http://schemas.microsoft.com/office/drawing/2014/main" id="{CA45E2E3-A5EB-E91D-81BE-F593F3CC27BF}"/>
              </a:ext>
            </a:extLst>
          </p:cNvPr>
          <p:cNvGraphicFramePr>
            <a:graphicFrameLocks noGrp="1"/>
          </p:cNvGraphicFramePr>
          <p:nvPr/>
        </p:nvGraphicFramePr>
        <p:xfrm>
          <a:off x="454144" y="1329174"/>
          <a:ext cx="10815869" cy="3356994"/>
        </p:xfrm>
        <a:graphic>
          <a:graphicData uri="http://schemas.openxmlformats.org/drawingml/2006/table">
            <a:tbl>
              <a:tblPr firstRow="1" bandRow="1">
                <a:tableStyleId>{5C22544A-7EE6-4342-B048-85BDC9FD1C3A}</a:tableStyleId>
              </a:tblPr>
              <a:tblGrid>
                <a:gridCol w="3197028">
                  <a:extLst>
                    <a:ext uri="{9D8B030D-6E8A-4147-A177-3AD203B41FA5}">
                      <a16:colId xmlns:a16="http://schemas.microsoft.com/office/drawing/2014/main" val="20000"/>
                    </a:ext>
                  </a:extLst>
                </a:gridCol>
                <a:gridCol w="2256291">
                  <a:extLst>
                    <a:ext uri="{9D8B030D-6E8A-4147-A177-3AD203B41FA5}">
                      <a16:colId xmlns:a16="http://schemas.microsoft.com/office/drawing/2014/main" val="20001"/>
                    </a:ext>
                  </a:extLst>
                </a:gridCol>
                <a:gridCol w="2681275">
                  <a:extLst>
                    <a:ext uri="{9D8B030D-6E8A-4147-A177-3AD203B41FA5}">
                      <a16:colId xmlns:a16="http://schemas.microsoft.com/office/drawing/2014/main" val="20002"/>
                    </a:ext>
                  </a:extLst>
                </a:gridCol>
                <a:gridCol w="2681275">
                  <a:extLst>
                    <a:ext uri="{9D8B030D-6E8A-4147-A177-3AD203B41FA5}">
                      <a16:colId xmlns:a16="http://schemas.microsoft.com/office/drawing/2014/main" val="20003"/>
                    </a:ext>
                  </a:extLst>
                </a:gridCol>
              </a:tblGrid>
              <a:tr h="426467">
                <a:tc gridSpan="4">
                  <a:txBody>
                    <a:bodyPr/>
                    <a:lstStyle/>
                    <a:p>
                      <a:pPr algn="ctr"/>
                      <a:r>
                        <a:rPr lang="pt-BR" b="1" dirty="0">
                          <a:solidFill>
                            <a:schemeClr val="tx1"/>
                          </a:solidFill>
                          <a:latin typeface="Arial" panose="020B0604020202020204" pitchFamily="34" charset="0"/>
                          <a:cs typeface="Arial" panose="020B0604020202020204" pitchFamily="34" charset="0"/>
                        </a:rPr>
                        <a:t>QUADRO</a:t>
                      </a:r>
                      <a:r>
                        <a:rPr lang="pt-BR" b="1" baseline="0" dirty="0">
                          <a:solidFill>
                            <a:schemeClr val="tx1"/>
                          </a:solidFill>
                          <a:latin typeface="Arial" panose="020B0604020202020204" pitchFamily="34" charset="0"/>
                          <a:cs typeface="Arial" panose="020B0604020202020204" pitchFamily="34" charset="0"/>
                        </a:rPr>
                        <a:t> ANUAL DE DEPRECIAÇÃO</a:t>
                      </a:r>
                      <a:endParaRPr lang="pt-BR" b="1" dirty="0">
                        <a:solidFill>
                          <a:schemeClr val="tx1"/>
                        </a:solidFill>
                        <a:latin typeface="Arial" panose="020B0604020202020204" pitchFamily="34" charset="0"/>
                        <a:cs typeface="Arial" panose="020B0604020202020204" pitchFamily="34" charset="0"/>
                      </a:endParaRPr>
                    </a:p>
                  </a:txBody>
                  <a:tcPr/>
                </a:tc>
                <a:tc hMerge="1">
                  <a:txBody>
                    <a:bodyPr/>
                    <a:lstStyle/>
                    <a:p>
                      <a:endParaRPr lang="pt-BR" dirty="0"/>
                    </a:p>
                  </a:txBody>
                  <a:tcPr/>
                </a:tc>
                <a:tc hMerge="1">
                  <a:txBody>
                    <a:bodyPr/>
                    <a:lstStyle/>
                    <a:p>
                      <a:endParaRPr lang="pt-BR" dirty="0"/>
                    </a:p>
                  </a:txBody>
                  <a:tcPr/>
                </a:tc>
                <a:tc hMerge="1">
                  <a:txBody>
                    <a:bodyPr/>
                    <a:lstStyle/>
                    <a:p>
                      <a:endParaRPr lang="pt-BR" dirty="0"/>
                    </a:p>
                  </a:txBody>
                  <a:tcPr/>
                </a:tc>
                <a:extLst>
                  <a:ext uri="{0D108BD9-81ED-4DB2-BD59-A6C34878D82A}">
                    <a16:rowId xmlns:a16="http://schemas.microsoft.com/office/drawing/2014/main" val="10000"/>
                  </a:ext>
                </a:extLst>
              </a:tr>
              <a:tr h="584579">
                <a:tc>
                  <a:txBody>
                    <a:bodyPr/>
                    <a:lstStyle/>
                    <a:p>
                      <a:pPr algn="ctr"/>
                      <a:r>
                        <a:rPr lang="pt-BR" b="1" dirty="0"/>
                        <a:t>BEM PATRIMONIAL</a:t>
                      </a:r>
                    </a:p>
                  </a:txBody>
                  <a:tcPr/>
                </a:tc>
                <a:tc>
                  <a:txBody>
                    <a:bodyPr/>
                    <a:lstStyle/>
                    <a:p>
                      <a:pPr algn="ctr"/>
                      <a:r>
                        <a:rPr lang="pt-BR" b="1" dirty="0"/>
                        <a:t>VIDA UTIL (ANOS)</a:t>
                      </a:r>
                    </a:p>
                  </a:txBody>
                  <a:tcPr/>
                </a:tc>
                <a:tc>
                  <a:txBody>
                    <a:bodyPr/>
                    <a:lstStyle/>
                    <a:p>
                      <a:pPr algn="ctr"/>
                      <a:r>
                        <a:rPr lang="pt-BR" b="1" dirty="0"/>
                        <a:t>% ANUAL</a:t>
                      </a:r>
                    </a:p>
                  </a:txBody>
                  <a:tcPr/>
                </a:tc>
                <a:tc>
                  <a:txBody>
                    <a:bodyPr/>
                    <a:lstStyle/>
                    <a:p>
                      <a:pPr algn="ctr"/>
                      <a:r>
                        <a:rPr lang="pt-BR" b="1" dirty="0"/>
                        <a:t>VALOR RESIDUAL</a:t>
                      </a:r>
                    </a:p>
                  </a:txBody>
                  <a:tcPr/>
                </a:tc>
                <a:extLst>
                  <a:ext uri="{0D108BD9-81ED-4DB2-BD59-A6C34878D82A}">
                    <a16:rowId xmlns:a16="http://schemas.microsoft.com/office/drawing/2014/main" val="10001"/>
                  </a:ext>
                </a:extLst>
              </a:tr>
              <a:tr h="426467">
                <a:tc>
                  <a:txBody>
                    <a:bodyPr/>
                    <a:lstStyle/>
                    <a:p>
                      <a:pPr algn="l"/>
                      <a:r>
                        <a:rPr lang="pt-BR" b="1" dirty="0"/>
                        <a:t>Edifícios (Sede)</a:t>
                      </a:r>
                    </a:p>
                  </a:txBody>
                  <a:tcPr/>
                </a:tc>
                <a:tc>
                  <a:txBody>
                    <a:bodyPr/>
                    <a:lstStyle/>
                    <a:p>
                      <a:pPr algn="ctr"/>
                      <a:r>
                        <a:rPr lang="pt-BR" dirty="0"/>
                        <a:t>25</a:t>
                      </a:r>
                    </a:p>
                  </a:txBody>
                  <a:tcPr/>
                </a:tc>
                <a:tc>
                  <a:txBody>
                    <a:bodyPr/>
                    <a:lstStyle/>
                    <a:p>
                      <a:pPr algn="ctr"/>
                      <a:r>
                        <a:rPr lang="pt-BR" dirty="0"/>
                        <a:t>4</a:t>
                      </a:r>
                    </a:p>
                  </a:txBody>
                  <a:tcPr/>
                </a:tc>
                <a:tc>
                  <a:txBody>
                    <a:bodyPr/>
                    <a:lstStyle/>
                    <a:p>
                      <a:pPr algn="ctr"/>
                      <a:r>
                        <a:rPr lang="pt-BR" dirty="0"/>
                        <a:t>10%</a:t>
                      </a:r>
                    </a:p>
                  </a:txBody>
                  <a:tcPr/>
                </a:tc>
                <a:extLst>
                  <a:ext uri="{0D108BD9-81ED-4DB2-BD59-A6C34878D82A}">
                    <a16:rowId xmlns:a16="http://schemas.microsoft.com/office/drawing/2014/main" val="10002"/>
                  </a:ext>
                </a:extLst>
              </a:tr>
              <a:tr h="0">
                <a:tc>
                  <a:txBody>
                    <a:bodyPr/>
                    <a:lstStyle/>
                    <a:p>
                      <a:pPr algn="l"/>
                      <a:endParaRPr lang="pt-BR" b="1" dirty="0"/>
                    </a:p>
                    <a:p>
                      <a:pPr algn="l"/>
                      <a:r>
                        <a:rPr lang="pt-BR" b="1" dirty="0"/>
                        <a:t>Edifícios (sub Sede)</a:t>
                      </a:r>
                    </a:p>
                  </a:txBody>
                  <a:tcPr/>
                </a:tc>
                <a:tc>
                  <a:txBody>
                    <a:bodyPr/>
                    <a:lstStyle/>
                    <a:p>
                      <a:pPr algn="ctr"/>
                      <a:r>
                        <a:rPr lang="pt-BR" dirty="0"/>
                        <a:t>25</a:t>
                      </a:r>
                    </a:p>
                  </a:txBody>
                  <a:tcPr/>
                </a:tc>
                <a:tc>
                  <a:txBody>
                    <a:bodyPr/>
                    <a:lstStyle/>
                    <a:p>
                      <a:pPr algn="ctr"/>
                      <a:r>
                        <a:rPr lang="pt-BR" dirty="0"/>
                        <a:t>4</a:t>
                      </a:r>
                    </a:p>
                  </a:txBody>
                  <a:tcPr/>
                </a:tc>
                <a:tc>
                  <a:txBody>
                    <a:bodyPr/>
                    <a:lstStyle/>
                    <a:p>
                      <a:pPr algn="ctr"/>
                      <a:r>
                        <a:rPr lang="pt-BR" dirty="0"/>
                        <a:t>10%</a:t>
                      </a:r>
                    </a:p>
                  </a:txBody>
                  <a:tcPr/>
                </a:tc>
                <a:extLst>
                  <a:ext uri="{0D108BD9-81ED-4DB2-BD59-A6C34878D82A}">
                    <a16:rowId xmlns:a16="http://schemas.microsoft.com/office/drawing/2014/main" val="10003"/>
                  </a:ext>
                </a:extLst>
              </a:tr>
              <a:tr h="426467">
                <a:tc>
                  <a:txBody>
                    <a:bodyPr/>
                    <a:lstStyle/>
                    <a:p>
                      <a:pPr algn="l"/>
                      <a:r>
                        <a:rPr lang="pt-BR" b="1" dirty="0"/>
                        <a:t>Maquinas e Equipamentos</a:t>
                      </a:r>
                    </a:p>
                  </a:txBody>
                  <a:tcPr/>
                </a:tc>
                <a:tc>
                  <a:txBody>
                    <a:bodyPr/>
                    <a:lstStyle/>
                    <a:p>
                      <a:pPr algn="ctr"/>
                      <a:r>
                        <a:rPr lang="pt-BR" dirty="0"/>
                        <a:t>10</a:t>
                      </a:r>
                    </a:p>
                  </a:txBody>
                  <a:tcPr/>
                </a:tc>
                <a:tc>
                  <a:txBody>
                    <a:bodyPr/>
                    <a:lstStyle/>
                    <a:p>
                      <a:pPr algn="ctr"/>
                      <a:r>
                        <a:rPr lang="pt-BR" dirty="0"/>
                        <a:t>10</a:t>
                      </a:r>
                    </a:p>
                  </a:txBody>
                  <a:tcPr/>
                </a:tc>
                <a:tc>
                  <a:txBody>
                    <a:bodyPr/>
                    <a:lstStyle/>
                    <a:p>
                      <a:pPr algn="ctr"/>
                      <a:r>
                        <a:rPr lang="pt-BR" dirty="0"/>
                        <a:t>10%</a:t>
                      </a:r>
                    </a:p>
                  </a:txBody>
                  <a:tcPr/>
                </a:tc>
                <a:extLst>
                  <a:ext uri="{0D108BD9-81ED-4DB2-BD59-A6C34878D82A}">
                    <a16:rowId xmlns:a16="http://schemas.microsoft.com/office/drawing/2014/main" val="10004"/>
                  </a:ext>
                </a:extLst>
              </a:tr>
              <a:tr h="426467">
                <a:tc>
                  <a:txBody>
                    <a:bodyPr/>
                    <a:lstStyle/>
                    <a:p>
                      <a:pPr algn="l"/>
                      <a:r>
                        <a:rPr lang="pt-BR" b="1" dirty="0"/>
                        <a:t>Instalações</a:t>
                      </a:r>
                    </a:p>
                  </a:txBody>
                  <a:tcPr/>
                </a:tc>
                <a:tc>
                  <a:txBody>
                    <a:bodyPr/>
                    <a:lstStyle/>
                    <a:p>
                      <a:pPr algn="ctr"/>
                      <a:r>
                        <a:rPr lang="pt-BR" dirty="0"/>
                        <a:t>10</a:t>
                      </a:r>
                    </a:p>
                  </a:txBody>
                  <a:tcPr/>
                </a:tc>
                <a:tc>
                  <a:txBody>
                    <a:bodyPr/>
                    <a:lstStyle/>
                    <a:p>
                      <a:pPr algn="ctr"/>
                      <a:r>
                        <a:rPr lang="pt-BR" dirty="0"/>
                        <a:t>10</a:t>
                      </a:r>
                    </a:p>
                  </a:txBody>
                  <a:tcPr/>
                </a:tc>
                <a:tc>
                  <a:txBody>
                    <a:bodyPr/>
                    <a:lstStyle/>
                    <a:p>
                      <a:pPr algn="ctr"/>
                      <a:r>
                        <a:rPr lang="pt-BR" dirty="0"/>
                        <a:t>10%</a:t>
                      </a:r>
                    </a:p>
                  </a:txBody>
                  <a:tcPr/>
                </a:tc>
                <a:extLst>
                  <a:ext uri="{0D108BD9-81ED-4DB2-BD59-A6C34878D82A}">
                    <a16:rowId xmlns:a16="http://schemas.microsoft.com/office/drawing/2014/main" val="10005"/>
                  </a:ext>
                </a:extLst>
              </a:tr>
              <a:tr h="426467">
                <a:tc>
                  <a:txBody>
                    <a:bodyPr/>
                    <a:lstStyle/>
                    <a:p>
                      <a:pPr algn="l"/>
                      <a:r>
                        <a:rPr lang="pt-BR" b="1" dirty="0"/>
                        <a:t>Utensílios de Copa cozinha</a:t>
                      </a:r>
                    </a:p>
                  </a:txBody>
                  <a:tcPr/>
                </a:tc>
                <a:tc>
                  <a:txBody>
                    <a:bodyPr/>
                    <a:lstStyle/>
                    <a:p>
                      <a:pPr algn="ctr"/>
                      <a:r>
                        <a:rPr lang="pt-BR" dirty="0"/>
                        <a:t>10</a:t>
                      </a:r>
                    </a:p>
                  </a:txBody>
                  <a:tcPr/>
                </a:tc>
                <a:tc>
                  <a:txBody>
                    <a:bodyPr/>
                    <a:lstStyle/>
                    <a:p>
                      <a:pPr algn="ctr"/>
                      <a:r>
                        <a:rPr lang="pt-BR" dirty="0"/>
                        <a:t>10</a:t>
                      </a:r>
                    </a:p>
                  </a:txBody>
                  <a:tcPr/>
                </a:tc>
                <a:tc>
                  <a:txBody>
                    <a:bodyPr/>
                    <a:lstStyle/>
                    <a:p>
                      <a:pPr algn="ctr"/>
                      <a:r>
                        <a:rPr lang="pt-BR" dirty="0"/>
                        <a:t>10%</a:t>
                      </a:r>
                    </a:p>
                  </a:txBody>
                  <a:tcPr/>
                </a:tc>
                <a:extLst>
                  <a:ext uri="{0D108BD9-81ED-4DB2-BD59-A6C34878D82A}">
                    <a16:rowId xmlns:a16="http://schemas.microsoft.com/office/drawing/2014/main" val="10006"/>
                  </a:ext>
                </a:extLst>
              </a:tr>
            </a:tbl>
          </a:graphicData>
        </a:graphic>
      </p:graphicFrame>
      <p:graphicFrame>
        <p:nvGraphicFramePr>
          <p:cNvPr id="9" name="Tabela 8">
            <a:extLst>
              <a:ext uri="{FF2B5EF4-FFF2-40B4-BE49-F238E27FC236}">
                <a16:creationId xmlns:a16="http://schemas.microsoft.com/office/drawing/2014/main" id="{12193221-CDEE-DD65-3AC6-AFA1A8120678}"/>
              </a:ext>
            </a:extLst>
          </p:cNvPr>
          <p:cNvGraphicFramePr>
            <a:graphicFrameLocks noGrp="1"/>
          </p:cNvGraphicFramePr>
          <p:nvPr/>
        </p:nvGraphicFramePr>
        <p:xfrm>
          <a:off x="454144" y="5095866"/>
          <a:ext cx="10815868" cy="370840"/>
        </p:xfrm>
        <a:graphic>
          <a:graphicData uri="http://schemas.openxmlformats.org/drawingml/2006/table">
            <a:tbl>
              <a:tblPr firstRow="1" bandRow="1">
                <a:tableStyleId>{5C22544A-7EE6-4342-B048-85BDC9FD1C3A}</a:tableStyleId>
              </a:tblPr>
              <a:tblGrid>
                <a:gridCol w="3132548">
                  <a:extLst>
                    <a:ext uri="{9D8B030D-6E8A-4147-A177-3AD203B41FA5}">
                      <a16:colId xmlns:a16="http://schemas.microsoft.com/office/drawing/2014/main" val="4252920148"/>
                    </a:ext>
                  </a:extLst>
                </a:gridCol>
                <a:gridCol w="2275386">
                  <a:extLst>
                    <a:ext uri="{9D8B030D-6E8A-4147-A177-3AD203B41FA5}">
                      <a16:colId xmlns:a16="http://schemas.microsoft.com/office/drawing/2014/main" val="2755425320"/>
                    </a:ext>
                  </a:extLst>
                </a:gridCol>
                <a:gridCol w="2703967">
                  <a:extLst>
                    <a:ext uri="{9D8B030D-6E8A-4147-A177-3AD203B41FA5}">
                      <a16:colId xmlns:a16="http://schemas.microsoft.com/office/drawing/2014/main" val="2213677604"/>
                    </a:ext>
                  </a:extLst>
                </a:gridCol>
                <a:gridCol w="2703967">
                  <a:extLst>
                    <a:ext uri="{9D8B030D-6E8A-4147-A177-3AD203B41FA5}">
                      <a16:colId xmlns:a16="http://schemas.microsoft.com/office/drawing/2014/main" val="363597333"/>
                    </a:ext>
                  </a:extLst>
                </a:gridCol>
              </a:tblGrid>
              <a:tr h="370840">
                <a:tc>
                  <a:txBody>
                    <a:bodyPr/>
                    <a:lstStyle/>
                    <a:p>
                      <a:pPr algn="l"/>
                      <a:r>
                        <a:rPr lang="pt-BR" b="1" dirty="0">
                          <a:solidFill>
                            <a:schemeClr val="tx1"/>
                          </a:solidFill>
                        </a:rPr>
                        <a:t>Veiculos de carga</a:t>
                      </a:r>
                    </a:p>
                  </a:txBody>
                  <a:tcPr/>
                </a:tc>
                <a:tc>
                  <a:txBody>
                    <a:bodyPr/>
                    <a:lstStyle/>
                    <a:p>
                      <a:pPr algn="ctr"/>
                      <a:r>
                        <a:rPr lang="pt-BR" dirty="0">
                          <a:solidFill>
                            <a:schemeClr val="tx1"/>
                          </a:solidFill>
                        </a:rPr>
                        <a:t>25</a:t>
                      </a:r>
                    </a:p>
                  </a:txBody>
                  <a:tcPr/>
                </a:tc>
                <a:tc>
                  <a:txBody>
                    <a:bodyPr/>
                    <a:lstStyle/>
                    <a:p>
                      <a:pPr algn="ctr"/>
                      <a:r>
                        <a:rPr lang="pt-BR" dirty="0">
                          <a:solidFill>
                            <a:schemeClr val="tx1"/>
                          </a:solidFill>
                        </a:rPr>
                        <a:t>4</a:t>
                      </a:r>
                    </a:p>
                  </a:txBody>
                  <a:tcPr/>
                </a:tc>
                <a:tc>
                  <a:txBody>
                    <a:bodyPr/>
                    <a:lstStyle/>
                    <a:p>
                      <a:pPr algn="ctr"/>
                      <a:r>
                        <a:rPr lang="pt-BR" dirty="0">
                          <a:solidFill>
                            <a:schemeClr val="tx1"/>
                          </a:solidFill>
                        </a:rPr>
                        <a:t>10%</a:t>
                      </a:r>
                    </a:p>
                  </a:txBody>
                  <a:tcPr/>
                </a:tc>
                <a:extLst>
                  <a:ext uri="{0D108BD9-81ED-4DB2-BD59-A6C34878D82A}">
                    <a16:rowId xmlns:a16="http://schemas.microsoft.com/office/drawing/2014/main" val="3198121167"/>
                  </a:ext>
                </a:extLst>
              </a:tr>
            </a:tbl>
          </a:graphicData>
        </a:graphic>
      </p:graphicFrame>
      <p:graphicFrame>
        <p:nvGraphicFramePr>
          <p:cNvPr id="11" name="Tabela 10">
            <a:extLst>
              <a:ext uri="{FF2B5EF4-FFF2-40B4-BE49-F238E27FC236}">
                <a16:creationId xmlns:a16="http://schemas.microsoft.com/office/drawing/2014/main" id="{254C2013-62F1-3018-2E9B-BD1092FC0AEE}"/>
              </a:ext>
            </a:extLst>
          </p:cNvPr>
          <p:cNvGraphicFramePr>
            <a:graphicFrameLocks noGrp="1"/>
          </p:cNvGraphicFramePr>
          <p:nvPr/>
        </p:nvGraphicFramePr>
        <p:xfrm>
          <a:off x="454144" y="4710725"/>
          <a:ext cx="10815868" cy="370840"/>
        </p:xfrm>
        <a:graphic>
          <a:graphicData uri="http://schemas.openxmlformats.org/drawingml/2006/table">
            <a:tbl>
              <a:tblPr firstRow="1" bandRow="1">
                <a:tableStyleId>{5C22544A-7EE6-4342-B048-85BDC9FD1C3A}</a:tableStyleId>
              </a:tblPr>
              <a:tblGrid>
                <a:gridCol w="3171925">
                  <a:extLst>
                    <a:ext uri="{9D8B030D-6E8A-4147-A177-3AD203B41FA5}">
                      <a16:colId xmlns:a16="http://schemas.microsoft.com/office/drawing/2014/main" val="2614724825"/>
                    </a:ext>
                  </a:extLst>
                </a:gridCol>
                <a:gridCol w="2236009">
                  <a:extLst>
                    <a:ext uri="{9D8B030D-6E8A-4147-A177-3AD203B41FA5}">
                      <a16:colId xmlns:a16="http://schemas.microsoft.com/office/drawing/2014/main" val="1486184586"/>
                    </a:ext>
                  </a:extLst>
                </a:gridCol>
                <a:gridCol w="2703967">
                  <a:extLst>
                    <a:ext uri="{9D8B030D-6E8A-4147-A177-3AD203B41FA5}">
                      <a16:colId xmlns:a16="http://schemas.microsoft.com/office/drawing/2014/main" val="4235110750"/>
                    </a:ext>
                  </a:extLst>
                </a:gridCol>
                <a:gridCol w="2703967">
                  <a:extLst>
                    <a:ext uri="{9D8B030D-6E8A-4147-A177-3AD203B41FA5}">
                      <a16:colId xmlns:a16="http://schemas.microsoft.com/office/drawing/2014/main" val="2037004048"/>
                    </a:ext>
                  </a:extLst>
                </a:gridCol>
              </a:tblGrid>
              <a:tr h="370840">
                <a:tc>
                  <a:txBody>
                    <a:bodyPr/>
                    <a:lstStyle/>
                    <a:p>
                      <a:pPr algn="l"/>
                      <a:r>
                        <a:rPr lang="pt-BR" b="1" dirty="0">
                          <a:solidFill>
                            <a:schemeClr val="tx1"/>
                          </a:solidFill>
                        </a:rPr>
                        <a:t>Veiculos até 10 passageiros</a:t>
                      </a:r>
                    </a:p>
                  </a:txBody>
                  <a:tcPr/>
                </a:tc>
                <a:tc>
                  <a:txBody>
                    <a:bodyPr/>
                    <a:lstStyle/>
                    <a:p>
                      <a:pPr algn="ctr"/>
                      <a:r>
                        <a:rPr lang="pt-BR" dirty="0">
                          <a:solidFill>
                            <a:schemeClr val="tx1"/>
                          </a:solidFill>
                        </a:rPr>
                        <a:t>20</a:t>
                      </a:r>
                    </a:p>
                  </a:txBody>
                  <a:tcPr/>
                </a:tc>
                <a:tc>
                  <a:txBody>
                    <a:bodyPr/>
                    <a:lstStyle/>
                    <a:p>
                      <a:pPr algn="ctr"/>
                      <a:r>
                        <a:rPr lang="pt-BR" dirty="0">
                          <a:solidFill>
                            <a:schemeClr val="tx1"/>
                          </a:solidFill>
                        </a:rPr>
                        <a:t>5</a:t>
                      </a:r>
                    </a:p>
                  </a:txBody>
                  <a:tcPr/>
                </a:tc>
                <a:tc>
                  <a:txBody>
                    <a:bodyPr/>
                    <a:lstStyle/>
                    <a:p>
                      <a:pPr algn="ctr"/>
                      <a:r>
                        <a:rPr lang="pt-BR" dirty="0">
                          <a:solidFill>
                            <a:schemeClr val="tx1"/>
                          </a:solidFill>
                        </a:rPr>
                        <a:t>10%</a:t>
                      </a:r>
                    </a:p>
                  </a:txBody>
                  <a:tcPr/>
                </a:tc>
                <a:extLst>
                  <a:ext uri="{0D108BD9-81ED-4DB2-BD59-A6C34878D82A}">
                    <a16:rowId xmlns:a16="http://schemas.microsoft.com/office/drawing/2014/main" val="802433937"/>
                  </a:ext>
                </a:extLst>
              </a:tr>
            </a:tbl>
          </a:graphicData>
        </a:graphic>
      </p:graphicFrame>
      <p:graphicFrame>
        <p:nvGraphicFramePr>
          <p:cNvPr id="12" name="Tabela 11">
            <a:extLst>
              <a:ext uri="{FF2B5EF4-FFF2-40B4-BE49-F238E27FC236}">
                <a16:creationId xmlns:a16="http://schemas.microsoft.com/office/drawing/2014/main" id="{1A986ECB-C456-62CB-187F-62D2B1B112D0}"/>
              </a:ext>
            </a:extLst>
          </p:cNvPr>
          <p:cNvGraphicFramePr>
            <a:graphicFrameLocks noGrp="1"/>
          </p:cNvGraphicFramePr>
          <p:nvPr/>
        </p:nvGraphicFramePr>
        <p:xfrm>
          <a:off x="454144" y="5468211"/>
          <a:ext cx="10815869" cy="640080"/>
        </p:xfrm>
        <a:graphic>
          <a:graphicData uri="http://schemas.openxmlformats.org/drawingml/2006/table">
            <a:tbl>
              <a:tblPr firstRow="1" bandRow="1">
                <a:tableStyleId>{5C22544A-7EE6-4342-B048-85BDC9FD1C3A}</a:tableStyleId>
              </a:tblPr>
              <a:tblGrid>
                <a:gridCol w="3156159">
                  <a:extLst>
                    <a:ext uri="{9D8B030D-6E8A-4147-A177-3AD203B41FA5}">
                      <a16:colId xmlns:a16="http://schemas.microsoft.com/office/drawing/2014/main" val="3565873808"/>
                    </a:ext>
                  </a:extLst>
                </a:gridCol>
                <a:gridCol w="2207173">
                  <a:extLst>
                    <a:ext uri="{9D8B030D-6E8A-4147-A177-3AD203B41FA5}">
                      <a16:colId xmlns:a16="http://schemas.microsoft.com/office/drawing/2014/main" val="2338471679"/>
                    </a:ext>
                  </a:extLst>
                </a:gridCol>
                <a:gridCol w="2771262">
                  <a:extLst>
                    <a:ext uri="{9D8B030D-6E8A-4147-A177-3AD203B41FA5}">
                      <a16:colId xmlns:a16="http://schemas.microsoft.com/office/drawing/2014/main" val="770523938"/>
                    </a:ext>
                  </a:extLst>
                </a:gridCol>
                <a:gridCol w="2681275">
                  <a:extLst>
                    <a:ext uri="{9D8B030D-6E8A-4147-A177-3AD203B41FA5}">
                      <a16:colId xmlns:a16="http://schemas.microsoft.com/office/drawing/2014/main" val="1831068497"/>
                    </a:ext>
                  </a:extLst>
                </a:gridCol>
              </a:tblGrid>
              <a:tr h="426467">
                <a:tc>
                  <a:txBody>
                    <a:bodyPr/>
                    <a:lstStyle/>
                    <a:p>
                      <a:pPr algn="l"/>
                      <a:r>
                        <a:rPr lang="pt-BR" b="1" dirty="0">
                          <a:solidFill>
                            <a:schemeClr val="tx1"/>
                          </a:solidFill>
                        </a:rPr>
                        <a:t>Equipamentos Processamento de dados</a:t>
                      </a:r>
                    </a:p>
                  </a:txBody>
                  <a:tcPr/>
                </a:tc>
                <a:tc>
                  <a:txBody>
                    <a:bodyPr/>
                    <a:lstStyle/>
                    <a:p>
                      <a:pPr algn="ctr"/>
                      <a:r>
                        <a:rPr lang="pt-BR" dirty="0">
                          <a:solidFill>
                            <a:schemeClr val="tx1"/>
                          </a:solidFill>
                        </a:rPr>
                        <a:t>5</a:t>
                      </a:r>
                    </a:p>
                  </a:txBody>
                  <a:tcPr/>
                </a:tc>
                <a:tc>
                  <a:txBody>
                    <a:bodyPr/>
                    <a:lstStyle/>
                    <a:p>
                      <a:pPr algn="ctr"/>
                      <a:r>
                        <a:rPr lang="pt-BR" dirty="0">
                          <a:solidFill>
                            <a:schemeClr val="tx1"/>
                          </a:solidFill>
                        </a:rPr>
                        <a:t>10</a:t>
                      </a:r>
                    </a:p>
                  </a:txBody>
                  <a:tcPr/>
                </a:tc>
                <a:tc>
                  <a:txBody>
                    <a:bodyPr/>
                    <a:lstStyle/>
                    <a:p>
                      <a:pPr algn="ctr"/>
                      <a:r>
                        <a:rPr lang="pt-BR" dirty="0">
                          <a:solidFill>
                            <a:schemeClr val="tx1"/>
                          </a:solidFill>
                        </a:rPr>
                        <a:t>10%</a:t>
                      </a:r>
                    </a:p>
                  </a:txBody>
                  <a:tcPr/>
                </a:tc>
                <a:extLst>
                  <a:ext uri="{0D108BD9-81ED-4DB2-BD59-A6C34878D82A}">
                    <a16:rowId xmlns:a16="http://schemas.microsoft.com/office/drawing/2014/main" val="3766085374"/>
                  </a:ext>
                </a:extLst>
              </a:tr>
            </a:tbl>
          </a:graphicData>
        </a:graphic>
      </p:graphicFrame>
    </p:spTree>
    <p:extLst>
      <p:ext uri="{BB962C8B-B14F-4D97-AF65-F5344CB8AC3E}">
        <p14:creationId xmlns:p14="http://schemas.microsoft.com/office/powerpoint/2010/main" val="674003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4D223AA-91F6-87E5-C8F3-F5AD868B707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0229E54-251F-603D-ECE4-150E10969D25}"/>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0B37C567-E8CF-27AB-2084-FE477B8B2C2D}"/>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61120932-4B22-9C02-417D-C81824C2A6F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8A3F7FB5-A0D4-79F0-8A75-6ED371B84C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Conteúdo 2">
            <a:extLst>
              <a:ext uri="{FF2B5EF4-FFF2-40B4-BE49-F238E27FC236}">
                <a16:creationId xmlns:a16="http://schemas.microsoft.com/office/drawing/2014/main" id="{C80E8289-00E1-610A-BF2E-15CBEF081F19}"/>
              </a:ext>
            </a:extLst>
          </p:cNvPr>
          <p:cNvSpPr txBox="1">
            <a:spLocks/>
          </p:cNvSpPr>
          <p:nvPr/>
        </p:nvSpPr>
        <p:spPr>
          <a:xfrm>
            <a:off x="780662" y="1236373"/>
            <a:ext cx="10573137" cy="4940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lvl="0" indent="0" algn="ctr">
              <a:buNone/>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pt-BR" dirty="0">
                <a:solidFill>
                  <a:prstClr val="black"/>
                </a:solidFill>
                <a:highlight>
                  <a:srgbClr val="FFFF00"/>
                </a:highlight>
                <a:latin typeface="Arial" panose="020B0604020202020204" pitchFamily="34" charset="0"/>
                <a:cs typeface="Arial" panose="020B0604020202020204" pitchFamily="34" charset="0"/>
              </a:rPr>
              <a:t>FIXAÇÃO E REVISÃO PERIÓDICA DO VALOR RESIDUAL DOS ATIVOS PERMANENTES</a:t>
            </a:r>
            <a:r>
              <a:rPr kumimoji="0" lang="pt-BR"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8480171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DCB69F3-527A-1AC9-FB47-2AF8FF9D97F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582466F-C9DF-4788-E378-E4192FF48B76}"/>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85C6E74F-9333-0F11-933F-12D84DB458FF}"/>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79AD262B-AF34-67EC-BC17-1B8135A3BC5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1B5B9BE3-02DF-3757-9F2F-30468072B5A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Conteúdo 2">
            <a:extLst>
              <a:ext uri="{FF2B5EF4-FFF2-40B4-BE49-F238E27FC236}">
                <a16:creationId xmlns:a16="http://schemas.microsoft.com/office/drawing/2014/main" id="{83E4F11E-313B-45FA-DFA8-DEDB44B3F6CE}"/>
              </a:ext>
            </a:extLst>
          </p:cNvPr>
          <p:cNvSpPr txBox="1">
            <a:spLocks/>
          </p:cNvSpPr>
          <p:nvPr/>
        </p:nvSpPr>
        <p:spPr>
          <a:xfrm>
            <a:off x="780662" y="1236373"/>
            <a:ext cx="10573137" cy="494059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lvl="0" indent="0" algn="ctr">
              <a:buNone/>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pt-BR" dirty="0">
                <a:solidFill>
                  <a:prstClr val="black"/>
                </a:solidFill>
                <a:highlight>
                  <a:srgbClr val="FFFF00"/>
                </a:highlight>
                <a:latin typeface="Arial" panose="020B0604020202020204" pitchFamily="34" charset="0"/>
                <a:cs typeface="Arial" panose="020B0604020202020204" pitchFamily="34" charset="0"/>
              </a:rPr>
              <a:t>FIXAÇÃO E REVISÃO PERIÓDICA DO VALOR RESIDUAL DOS ATIVOS PERMANENTES</a:t>
            </a:r>
            <a:r>
              <a:rPr kumimoji="0" lang="pt-BR"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 </a:t>
            </a:r>
          </a:p>
          <a:p>
            <a:pPr marL="0" lvl="0" indent="0" algn="ctr">
              <a:buNone/>
            </a:pPr>
            <a:endParaRPr lang="pt-BR" dirty="0">
              <a:solidFill>
                <a:prstClr val="black"/>
              </a:solidFill>
              <a:highlight>
                <a:srgbClr val="FFFF00"/>
              </a:highlight>
              <a:latin typeface="Arial" panose="020B0604020202020204" pitchFamily="34" charset="0"/>
              <a:cs typeface="Arial" panose="020B0604020202020204" pitchFamily="34" charset="0"/>
            </a:endParaRPr>
          </a:p>
          <a:p>
            <a:pPr marL="0" lvl="0" indent="0" algn="ctr">
              <a:buNone/>
            </a:pPr>
            <a:r>
              <a:rPr kumimoji="0" lang="pt-BR"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            </a:t>
            </a:r>
          </a:p>
          <a:p>
            <a:pPr>
              <a:lnSpc>
                <a:spcPct val="115000"/>
              </a:lnSpc>
              <a:spcAft>
                <a:spcPts val="800"/>
              </a:spcAft>
              <a:buNone/>
            </a:pPr>
            <a:r>
              <a:rPr lang="pt-BR" sz="2800" kern="0" dirty="0">
                <a:effectLst/>
                <a:latin typeface="Times New Roman" panose="02020603050405020304" pitchFamily="18" charset="0"/>
                <a:ea typeface="Times New Roman" panose="02020603050405020304" pitchFamily="18" charset="0"/>
                <a:cs typeface="Times New Roman" panose="02020603050405020304" pitchFamily="18" charset="0"/>
              </a:rPr>
              <a:t>O valor residual corresponde, em termos gerais, ao valor que a entidade espera obter pela alienação ou disposição do ativo ao final de sua vida útil, deduzidos os custos estimados de alienação.</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pt-BR"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1676646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1A89C-714B-F858-77A6-467C1F7193E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29EFD5E-6F46-2028-038C-DA2477C9643B}"/>
              </a:ext>
            </a:extLst>
          </p:cNvPr>
          <p:cNvSpPr>
            <a:spLocks noGrp="1"/>
          </p:cNvSpPr>
          <p:nvPr>
            <p:ph type="title"/>
          </p:nvPr>
        </p:nvSpPr>
        <p:spPr>
          <a:xfrm>
            <a:off x="888642" y="382218"/>
            <a:ext cx="10666270"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F35AAD5A-D7F7-6F41-032A-24E588B0EEDF}"/>
              </a:ext>
            </a:extLst>
          </p:cNvPr>
          <p:cNvSpPr>
            <a:spLocks noGrp="1"/>
          </p:cNvSpPr>
          <p:nvPr>
            <p:ph idx="1"/>
          </p:nvPr>
        </p:nvSpPr>
        <p:spPr>
          <a:xfrm>
            <a:off x="687530" y="954517"/>
            <a:ext cx="10666270" cy="450759"/>
          </a:xfrm>
        </p:spPr>
        <p:txBody>
          <a:bodyPr>
            <a:noAutofit/>
          </a:bodyPr>
          <a:lstStyle/>
          <a:p>
            <a:pPr marL="0" indent="0">
              <a:buNone/>
            </a:pPr>
            <a:r>
              <a:rPr lang="pt-BR" sz="2400" b="1" dirty="0">
                <a:solidFill>
                  <a:schemeClr val="accent2">
                    <a:lumMod val="75000"/>
                  </a:schemeClr>
                </a:solidFill>
                <a:latin typeface="Arial" panose="020B0604020202020204" pitchFamily="34" charset="0"/>
                <a:cs typeface="Arial" panose="020B0604020202020204" pitchFamily="34" charset="0"/>
              </a:rPr>
              <a:t>Depreciação </a:t>
            </a:r>
            <a:endParaRPr lang="pt-BR" sz="2000" dirty="0"/>
          </a:p>
        </p:txBody>
      </p:sp>
      <p:sp>
        <p:nvSpPr>
          <p:cNvPr id="4" name="Espaço Reservado para Rodapé 3">
            <a:extLst>
              <a:ext uri="{FF2B5EF4-FFF2-40B4-BE49-F238E27FC236}">
                <a16:creationId xmlns:a16="http://schemas.microsoft.com/office/drawing/2014/main" id="{8902FB5A-4617-F3F2-8706-1454D4C11D5E}"/>
              </a:ext>
            </a:extLst>
          </p:cNvPr>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39A5A9F3-FAC9-4275-D6F6-563E76B8B84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a:extLst>
              <a:ext uri="{FF2B5EF4-FFF2-40B4-BE49-F238E27FC236}">
                <a16:creationId xmlns:a16="http://schemas.microsoft.com/office/drawing/2014/main" id="{3D9FCE10-67DF-5936-3307-68FF0F3193E1}"/>
              </a:ext>
            </a:extLst>
          </p:cNvPr>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a:extLst>
              <a:ext uri="{FF2B5EF4-FFF2-40B4-BE49-F238E27FC236}">
                <a16:creationId xmlns:a16="http://schemas.microsoft.com/office/drawing/2014/main" id="{9CC2A65E-43C0-A380-9E06-37E3D3CBB92C}"/>
              </a:ext>
            </a:extLst>
          </p:cNvPr>
          <p:cNvSpPr/>
          <p:nvPr/>
        </p:nvSpPr>
        <p:spPr>
          <a:xfrm>
            <a:off x="571620" y="2224443"/>
            <a:ext cx="11052636" cy="523220"/>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8" name="Retângulo 7">
            <a:extLst>
              <a:ext uri="{FF2B5EF4-FFF2-40B4-BE49-F238E27FC236}">
                <a16:creationId xmlns:a16="http://schemas.microsoft.com/office/drawing/2014/main" id="{E6E7C171-C425-ACBF-3295-2D76BCE84864}"/>
              </a:ext>
            </a:extLst>
          </p:cNvPr>
          <p:cNvSpPr/>
          <p:nvPr/>
        </p:nvSpPr>
        <p:spPr>
          <a:xfrm>
            <a:off x="537932" y="2601871"/>
            <a:ext cx="10815867"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graphicFrame>
        <p:nvGraphicFramePr>
          <p:cNvPr id="10" name="Tabela 9">
            <a:extLst>
              <a:ext uri="{FF2B5EF4-FFF2-40B4-BE49-F238E27FC236}">
                <a16:creationId xmlns:a16="http://schemas.microsoft.com/office/drawing/2014/main" id="{FFF1C882-C8F0-BBE4-DA64-4298EB6D7767}"/>
              </a:ext>
            </a:extLst>
          </p:cNvPr>
          <p:cNvGraphicFramePr>
            <a:graphicFrameLocks noGrp="1"/>
          </p:cNvGraphicFramePr>
          <p:nvPr/>
        </p:nvGraphicFramePr>
        <p:xfrm>
          <a:off x="454144" y="1329174"/>
          <a:ext cx="10815869" cy="3356994"/>
        </p:xfrm>
        <a:graphic>
          <a:graphicData uri="http://schemas.openxmlformats.org/drawingml/2006/table">
            <a:tbl>
              <a:tblPr firstRow="1" bandRow="1">
                <a:tableStyleId>{5C22544A-7EE6-4342-B048-85BDC9FD1C3A}</a:tableStyleId>
              </a:tblPr>
              <a:tblGrid>
                <a:gridCol w="3197028">
                  <a:extLst>
                    <a:ext uri="{9D8B030D-6E8A-4147-A177-3AD203B41FA5}">
                      <a16:colId xmlns:a16="http://schemas.microsoft.com/office/drawing/2014/main" val="20000"/>
                    </a:ext>
                  </a:extLst>
                </a:gridCol>
                <a:gridCol w="2256291">
                  <a:extLst>
                    <a:ext uri="{9D8B030D-6E8A-4147-A177-3AD203B41FA5}">
                      <a16:colId xmlns:a16="http://schemas.microsoft.com/office/drawing/2014/main" val="20001"/>
                    </a:ext>
                  </a:extLst>
                </a:gridCol>
                <a:gridCol w="2681275">
                  <a:extLst>
                    <a:ext uri="{9D8B030D-6E8A-4147-A177-3AD203B41FA5}">
                      <a16:colId xmlns:a16="http://schemas.microsoft.com/office/drawing/2014/main" val="20002"/>
                    </a:ext>
                  </a:extLst>
                </a:gridCol>
                <a:gridCol w="2681275">
                  <a:extLst>
                    <a:ext uri="{9D8B030D-6E8A-4147-A177-3AD203B41FA5}">
                      <a16:colId xmlns:a16="http://schemas.microsoft.com/office/drawing/2014/main" val="20003"/>
                    </a:ext>
                  </a:extLst>
                </a:gridCol>
              </a:tblGrid>
              <a:tr h="426467">
                <a:tc gridSpan="4">
                  <a:txBody>
                    <a:bodyPr/>
                    <a:lstStyle/>
                    <a:p>
                      <a:pPr algn="ctr"/>
                      <a:r>
                        <a:rPr lang="pt-BR" b="1" dirty="0">
                          <a:solidFill>
                            <a:schemeClr val="tx1"/>
                          </a:solidFill>
                          <a:latin typeface="Arial" panose="020B0604020202020204" pitchFamily="34" charset="0"/>
                          <a:cs typeface="Arial" panose="020B0604020202020204" pitchFamily="34" charset="0"/>
                        </a:rPr>
                        <a:t>QUADRO</a:t>
                      </a:r>
                      <a:r>
                        <a:rPr lang="pt-BR" b="1" baseline="0" dirty="0">
                          <a:solidFill>
                            <a:schemeClr val="tx1"/>
                          </a:solidFill>
                          <a:latin typeface="Arial" panose="020B0604020202020204" pitchFamily="34" charset="0"/>
                          <a:cs typeface="Arial" panose="020B0604020202020204" pitchFamily="34" charset="0"/>
                        </a:rPr>
                        <a:t> ANUAL DE DEPRECIAÇÃO</a:t>
                      </a:r>
                      <a:endParaRPr lang="pt-BR" b="1" dirty="0">
                        <a:solidFill>
                          <a:schemeClr val="tx1"/>
                        </a:solidFill>
                        <a:latin typeface="Arial" panose="020B0604020202020204" pitchFamily="34" charset="0"/>
                        <a:cs typeface="Arial" panose="020B0604020202020204" pitchFamily="34" charset="0"/>
                      </a:endParaRPr>
                    </a:p>
                  </a:txBody>
                  <a:tcPr/>
                </a:tc>
                <a:tc hMerge="1">
                  <a:txBody>
                    <a:bodyPr/>
                    <a:lstStyle/>
                    <a:p>
                      <a:endParaRPr lang="pt-BR" dirty="0"/>
                    </a:p>
                  </a:txBody>
                  <a:tcPr/>
                </a:tc>
                <a:tc hMerge="1">
                  <a:txBody>
                    <a:bodyPr/>
                    <a:lstStyle/>
                    <a:p>
                      <a:endParaRPr lang="pt-BR" dirty="0"/>
                    </a:p>
                  </a:txBody>
                  <a:tcPr/>
                </a:tc>
                <a:tc hMerge="1">
                  <a:txBody>
                    <a:bodyPr/>
                    <a:lstStyle/>
                    <a:p>
                      <a:endParaRPr lang="pt-BR" dirty="0"/>
                    </a:p>
                  </a:txBody>
                  <a:tcPr/>
                </a:tc>
                <a:extLst>
                  <a:ext uri="{0D108BD9-81ED-4DB2-BD59-A6C34878D82A}">
                    <a16:rowId xmlns:a16="http://schemas.microsoft.com/office/drawing/2014/main" val="10000"/>
                  </a:ext>
                </a:extLst>
              </a:tr>
              <a:tr h="584579">
                <a:tc>
                  <a:txBody>
                    <a:bodyPr/>
                    <a:lstStyle/>
                    <a:p>
                      <a:pPr algn="ctr"/>
                      <a:r>
                        <a:rPr lang="pt-BR" b="1" dirty="0"/>
                        <a:t>BEM PATRIMONIAL</a:t>
                      </a:r>
                    </a:p>
                  </a:txBody>
                  <a:tcPr/>
                </a:tc>
                <a:tc>
                  <a:txBody>
                    <a:bodyPr/>
                    <a:lstStyle/>
                    <a:p>
                      <a:pPr algn="ctr"/>
                      <a:r>
                        <a:rPr lang="pt-BR" b="1" dirty="0"/>
                        <a:t>VIDA UTIL (ANOS)</a:t>
                      </a:r>
                    </a:p>
                  </a:txBody>
                  <a:tcPr/>
                </a:tc>
                <a:tc>
                  <a:txBody>
                    <a:bodyPr/>
                    <a:lstStyle/>
                    <a:p>
                      <a:pPr algn="ctr"/>
                      <a:r>
                        <a:rPr lang="pt-BR" b="1" dirty="0"/>
                        <a:t>% ANUAL</a:t>
                      </a:r>
                    </a:p>
                  </a:txBody>
                  <a:tcPr/>
                </a:tc>
                <a:tc>
                  <a:txBody>
                    <a:bodyPr/>
                    <a:lstStyle/>
                    <a:p>
                      <a:pPr algn="ctr"/>
                      <a:r>
                        <a:rPr lang="pt-BR" b="1" dirty="0"/>
                        <a:t>VALOR RESIDUAL</a:t>
                      </a:r>
                    </a:p>
                  </a:txBody>
                  <a:tcPr/>
                </a:tc>
                <a:extLst>
                  <a:ext uri="{0D108BD9-81ED-4DB2-BD59-A6C34878D82A}">
                    <a16:rowId xmlns:a16="http://schemas.microsoft.com/office/drawing/2014/main" val="10001"/>
                  </a:ext>
                </a:extLst>
              </a:tr>
              <a:tr h="426467">
                <a:tc>
                  <a:txBody>
                    <a:bodyPr/>
                    <a:lstStyle/>
                    <a:p>
                      <a:pPr algn="l"/>
                      <a:r>
                        <a:rPr lang="pt-BR" b="1" dirty="0"/>
                        <a:t>Edifícios (Sede)</a:t>
                      </a:r>
                    </a:p>
                  </a:txBody>
                  <a:tcPr/>
                </a:tc>
                <a:tc>
                  <a:txBody>
                    <a:bodyPr/>
                    <a:lstStyle/>
                    <a:p>
                      <a:pPr algn="ctr"/>
                      <a:r>
                        <a:rPr lang="pt-BR" dirty="0"/>
                        <a:t>25</a:t>
                      </a:r>
                    </a:p>
                  </a:txBody>
                  <a:tcPr/>
                </a:tc>
                <a:tc>
                  <a:txBody>
                    <a:bodyPr/>
                    <a:lstStyle/>
                    <a:p>
                      <a:pPr algn="ctr"/>
                      <a:r>
                        <a:rPr lang="pt-BR" dirty="0"/>
                        <a:t>4</a:t>
                      </a:r>
                    </a:p>
                  </a:txBody>
                  <a:tcPr/>
                </a:tc>
                <a:tc>
                  <a:txBody>
                    <a:bodyPr/>
                    <a:lstStyle/>
                    <a:p>
                      <a:pPr algn="ctr"/>
                      <a:r>
                        <a:rPr lang="pt-BR" dirty="0"/>
                        <a:t>10%</a:t>
                      </a:r>
                    </a:p>
                  </a:txBody>
                  <a:tcPr/>
                </a:tc>
                <a:extLst>
                  <a:ext uri="{0D108BD9-81ED-4DB2-BD59-A6C34878D82A}">
                    <a16:rowId xmlns:a16="http://schemas.microsoft.com/office/drawing/2014/main" val="10002"/>
                  </a:ext>
                </a:extLst>
              </a:tr>
              <a:tr h="0">
                <a:tc>
                  <a:txBody>
                    <a:bodyPr/>
                    <a:lstStyle/>
                    <a:p>
                      <a:pPr algn="l"/>
                      <a:endParaRPr lang="pt-BR" b="1" dirty="0"/>
                    </a:p>
                    <a:p>
                      <a:pPr algn="l"/>
                      <a:r>
                        <a:rPr lang="pt-BR" b="1" dirty="0"/>
                        <a:t>Edifícios (sub Sede)</a:t>
                      </a:r>
                    </a:p>
                  </a:txBody>
                  <a:tcPr/>
                </a:tc>
                <a:tc>
                  <a:txBody>
                    <a:bodyPr/>
                    <a:lstStyle/>
                    <a:p>
                      <a:pPr algn="ctr"/>
                      <a:r>
                        <a:rPr lang="pt-BR" dirty="0"/>
                        <a:t>25</a:t>
                      </a:r>
                    </a:p>
                  </a:txBody>
                  <a:tcPr/>
                </a:tc>
                <a:tc>
                  <a:txBody>
                    <a:bodyPr/>
                    <a:lstStyle/>
                    <a:p>
                      <a:pPr algn="ctr"/>
                      <a:r>
                        <a:rPr lang="pt-BR" dirty="0"/>
                        <a:t>4</a:t>
                      </a:r>
                    </a:p>
                  </a:txBody>
                  <a:tcPr/>
                </a:tc>
                <a:tc>
                  <a:txBody>
                    <a:bodyPr/>
                    <a:lstStyle/>
                    <a:p>
                      <a:pPr algn="ctr"/>
                      <a:r>
                        <a:rPr lang="pt-BR" dirty="0"/>
                        <a:t>10%</a:t>
                      </a:r>
                    </a:p>
                  </a:txBody>
                  <a:tcPr/>
                </a:tc>
                <a:extLst>
                  <a:ext uri="{0D108BD9-81ED-4DB2-BD59-A6C34878D82A}">
                    <a16:rowId xmlns:a16="http://schemas.microsoft.com/office/drawing/2014/main" val="10003"/>
                  </a:ext>
                </a:extLst>
              </a:tr>
              <a:tr h="426467">
                <a:tc>
                  <a:txBody>
                    <a:bodyPr/>
                    <a:lstStyle/>
                    <a:p>
                      <a:pPr algn="l"/>
                      <a:r>
                        <a:rPr lang="pt-BR" b="1" dirty="0"/>
                        <a:t>Maquinas e Equipamentos</a:t>
                      </a:r>
                    </a:p>
                  </a:txBody>
                  <a:tcPr/>
                </a:tc>
                <a:tc>
                  <a:txBody>
                    <a:bodyPr/>
                    <a:lstStyle/>
                    <a:p>
                      <a:pPr algn="ctr"/>
                      <a:r>
                        <a:rPr lang="pt-BR" dirty="0"/>
                        <a:t>10</a:t>
                      </a:r>
                    </a:p>
                  </a:txBody>
                  <a:tcPr/>
                </a:tc>
                <a:tc>
                  <a:txBody>
                    <a:bodyPr/>
                    <a:lstStyle/>
                    <a:p>
                      <a:pPr algn="ctr"/>
                      <a:r>
                        <a:rPr lang="pt-BR" dirty="0"/>
                        <a:t>10</a:t>
                      </a:r>
                    </a:p>
                  </a:txBody>
                  <a:tcPr/>
                </a:tc>
                <a:tc>
                  <a:txBody>
                    <a:bodyPr/>
                    <a:lstStyle/>
                    <a:p>
                      <a:pPr algn="ctr"/>
                      <a:r>
                        <a:rPr lang="pt-BR" dirty="0"/>
                        <a:t>10%</a:t>
                      </a:r>
                    </a:p>
                  </a:txBody>
                  <a:tcPr/>
                </a:tc>
                <a:extLst>
                  <a:ext uri="{0D108BD9-81ED-4DB2-BD59-A6C34878D82A}">
                    <a16:rowId xmlns:a16="http://schemas.microsoft.com/office/drawing/2014/main" val="10004"/>
                  </a:ext>
                </a:extLst>
              </a:tr>
              <a:tr h="426467">
                <a:tc>
                  <a:txBody>
                    <a:bodyPr/>
                    <a:lstStyle/>
                    <a:p>
                      <a:pPr algn="l"/>
                      <a:r>
                        <a:rPr lang="pt-BR" b="1" dirty="0"/>
                        <a:t>Instalações</a:t>
                      </a:r>
                    </a:p>
                  </a:txBody>
                  <a:tcPr/>
                </a:tc>
                <a:tc>
                  <a:txBody>
                    <a:bodyPr/>
                    <a:lstStyle/>
                    <a:p>
                      <a:pPr algn="ctr"/>
                      <a:r>
                        <a:rPr lang="pt-BR" dirty="0"/>
                        <a:t>10</a:t>
                      </a:r>
                    </a:p>
                  </a:txBody>
                  <a:tcPr/>
                </a:tc>
                <a:tc>
                  <a:txBody>
                    <a:bodyPr/>
                    <a:lstStyle/>
                    <a:p>
                      <a:pPr algn="ctr"/>
                      <a:r>
                        <a:rPr lang="pt-BR" dirty="0"/>
                        <a:t>10</a:t>
                      </a:r>
                    </a:p>
                  </a:txBody>
                  <a:tcPr/>
                </a:tc>
                <a:tc>
                  <a:txBody>
                    <a:bodyPr/>
                    <a:lstStyle/>
                    <a:p>
                      <a:pPr algn="ctr"/>
                      <a:r>
                        <a:rPr lang="pt-BR" dirty="0"/>
                        <a:t>10%</a:t>
                      </a:r>
                    </a:p>
                  </a:txBody>
                  <a:tcPr/>
                </a:tc>
                <a:extLst>
                  <a:ext uri="{0D108BD9-81ED-4DB2-BD59-A6C34878D82A}">
                    <a16:rowId xmlns:a16="http://schemas.microsoft.com/office/drawing/2014/main" val="10005"/>
                  </a:ext>
                </a:extLst>
              </a:tr>
              <a:tr h="426467">
                <a:tc>
                  <a:txBody>
                    <a:bodyPr/>
                    <a:lstStyle/>
                    <a:p>
                      <a:pPr algn="l"/>
                      <a:r>
                        <a:rPr lang="pt-BR" b="1" dirty="0"/>
                        <a:t>Utensílios de Copa cozinha</a:t>
                      </a:r>
                    </a:p>
                  </a:txBody>
                  <a:tcPr/>
                </a:tc>
                <a:tc>
                  <a:txBody>
                    <a:bodyPr/>
                    <a:lstStyle/>
                    <a:p>
                      <a:pPr algn="ctr"/>
                      <a:r>
                        <a:rPr lang="pt-BR" dirty="0"/>
                        <a:t>10</a:t>
                      </a:r>
                    </a:p>
                  </a:txBody>
                  <a:tcPr/>
                </a:tc>
                <a:tc>
                  <a:txBody>
                    <a:bodyPr/>
                    <a:lstStyle/>
                    <a:p>
                      <a:pPr algn="ctr"/>
                      <a:r>
                        <a:rPr lang="pt-BR" dirty="0"/>
                        <a:t>10</a:t>
                      </a:r>
                    </a:p>
                  </a:txBody>
                  <a:tcPr/>
                </a:tc>
                <a:tc>
                  <a:txBody>
                    <a:bodyPr/>
                    <a:lstStyle/>
                    <a:p>
                      <a:pPr algn="ctr"/>
                      <a:r>
                        <a:rPr lang="pt-BR" dirty="0"/>
                        <a:t>10%</a:t>
                      </a:r>
                    </a:p>
                  </a:txBody>
                  <a:tcPr/>
                </a:tc>
                <a:extLst>
                  <a:ext uri="{0D108BD9-81ED-4DB2-BD59-A6C34878D82A}">
                    <a16:rowId xmlns:a16="http://schemas.microsoft.com/office/drawing/2014/main" val="10006"/>
                  </a:ext>
                </a:extLst>
              </a:tr>
            </a:tbl>
          </a:graphicData>
        </a:graphic>
      </p:graphicFrame>
      <p:graphicFrame>
        <p:nvGraphicFramePr>
          <p:cNvPr id="9" name="Tabela 8">
            <a:extLst>
              <a:ext uri="{FF2B5EF4-FFF2-40B4-BE49-F238E27FC236}">
                <a16:creationId xmlns:a16="http://schemas.microsoft.com/office/drawing/2014/main" id="{B519B0FB-12FE-D470-4DB3-6F4D79D593EF}"/>
              </a:ext>
            </a:extLst>
          </p:cNvPr>
          <p:cNvGraphicFramePr>
            <a:graphicFrameLocks noGrp="1"/>
          </p:cNvGraphicFramePr>
          <p:nvPr/>
        </p:nvGraphicFramePr>
        <p:xfrm>
          <a:off x="454144" y="5095866"/>
          <a:ext cx="10815868" cy="370840"/>
        </p:xfrm>
        <a:graphic>
          <a:graphicData uri="http://schemas.openxmlformats.org/drawingml/2006/table">
            <a:tbl>
              <a:tblPr firstRow="1" bandRow="1">
                <a:tableStyleId>{5C22544A-7EE6-4342-B048-85BDC9FD1C3A}</a:tableStyleId>
              </a:tblPr>
              <a:tblGrid>
                <a:gridCol w="3132548">
                  <a:extLst>
                    <a:ext uri="{9D8B030D-6E8A-4147-A177-3AD203B41FA5}">
                      <a16:colId xmlns:a16="http://schemas.microsoft.com/office/drawing/2014/main" val="4252920148"/>
                    </a:ext>
                  </a:extLst>
                </a:gridCol>
                <a:gridCol w="2275386">
                  <a:extLst>
                    <a:ext uri="{9D8B030D-6E8A-4147-A177-3AD203B41FA5}">
                      <a16:colId xmlns:a16="http://schemas.microsoft.com/office/drawing/2014/main" val="2755425320"/>
                    </a:ext>
                  </a:extLst>
                </a:gridCol>
                <a:gridCol w="2703967">
                  <a:extLst>
                    <a:ext uri="{9D8B030D-6E8A-4147-A177-3AD203B41FA5}">
                      <a16:colId xmlns:a16="http://schemas.microsoft.com/office/drawing/2014/main" val="2213677604"/>
                    </a:ext>
                  </a:extLst>
                </a:gridCol>
                <a:gridCol w="2703967">
                  <a:extLst>
                    <a:ext uri="{9D8B030D-6E8A-4147-A177-3AD203B41FA5}">
                      <a16:colId xmlns:a16="http://schemas.microsoft.com/office/drawing/2014/main" val="363597333"/>
                    </a:ext>
                  </a:extLst>
                </a:gridCol>
              </a:tblGrid>
              <a:tr h="370840">
                <a:tc>
                  <a:txBody>
                    <a:bodyPr/>
                    <a:lstStyle/>
                    <a:p>
                      <a:pPr algn="l"/>
                      <a:r>
                        <a:rPr lang="pt-BR" b="1" dirty="0">
                          <a:solidFill>
                            <a:schemeClr val="tx1"/>
                          </a:solidFill>
                        </a:rPr>
                        <a:t>Veiculos de carga</a:t>
                      </a:r>
                    </a:p>
                  </a:txBody>
                  <a:tcPr/>
                </a:tc>
                <a:tc>
                  <a:txBody>
                    <a:bodyPr/>
                    <a:lstStyle/>
                    <a:p>
                      <a:pPr algn="ctr"/>
                      <a:r>
                        <a:rPr lang="pt-BR" dirty="0">
                          <a:solidFill>
                            <a:schemeClr val="tx1"/>
                          </a:solidFill>
                        </a:rPr>
                        <a:t>25</a:t>
                      </a:r>
                    </a:p>
                  </a:txBody>
                  <a:tcPr/>
                </a:tc>
                <a:tc>
                  <a:txBody>
                    <a:bodyPr/>
                    <a:lstStyle/>
                    <a:p>
                      <a:pPr algn="ctr"/>
                      <a:r>
                        <a:rPr lang="pt-BR" dirty="0">
                          <a:solidFill>
                            <a:schemeClr val="tx1"/>
                          </a:solidFill>
                        </a:rPr>
                        <a:t>4</a:t>
                      </a:r>
                    </a:p>
                  </a:txBody>
                  <a:tcPr/>
                </a:tc>
                <a:tc>
                  <a:txBody>
                    <a:bodyPr/>
                    <a:lstStyle/>
                    <a:p>
                      <a:pPr algn="ctr"/>
                      <a:r>
                        <a:rPr lang="pt-BR" dirty="0">
                          <a:solidFill>
                            <a:schemeClr val="tx1"/>
                          </a:solidFill>
                        </a:rPr>
                        <a:t>10%</a:t>
                      </a:r>
                    </a:p>
                  </a:txBody>
                  <a:tcPr/>
                </a:tc>
                <a:extLst>
                  <a:ext uri="{0D108BD9-81ED-4DB2-BD59-A6C34878D82A}">
                    <a16:rowId xmlns:a16="http://schemas.microsoft.com/office/drawing/2014/main" val="3198121167"/>
                  </a:ext>
                </a:extLst>
              </a:tr>
            </a:tbl>
          </a:graphicData>
        </a:graphic>
      </p:graphicFrame>
      <p:graphicFrame>
        <p:nvGraphicFramePr>
          <p:cNvPr id="11" name="Tabela 10">
            <a:extLst>
              <a:ext uri="{FF2B5EF4-FFF2-40B4-BE49-F238E27FC236}">
                <a16:creationId xmlns:a16="http://schemas.microsoft.com/office/drawing/2014/main" id="{D3A9C6F2-E520-9EF2-CD16-AE424A0D31AA}"/>
              </a:ext>
            </a:extLst>
          </p:cNvPr>
          <p:cNvGraphicFramePr>
            <a:graphicFrameLocks noGrp="1"/>
          </p:cNvGraphicFramePr>
          <p:nvPr/>
        </p:nvGraphicFramePr>
        <p:xfrm>
          <a:off x="454144" y="4710725"/>
          <a:ext cx="10815868" cy="370840"/>
        </p:xfrm>
        <a:graphic>
          <a:graphicData uri="http://schemas.openxmlformats.org/drawingml/2006/table">
            <a:tbl>
              <a:tblPr firstRow="1" bandRow="1">
                <a:tableStyleId>{5C22544A-7EE6-4342-B048-85BDC9FD1C3A}</a:tableStyleId>
              </a:tblPr>
              <a:tblGrid>
                <a:gridCol w="3171925">
                  <a:extLst>
                    <a:ext uri="{9D8B030D-6E8A-4147-A177-3AD203B41FA5}">
                      <a16:colId xmlns:a16="http://schemas.microsoft.com/office/drawing/2014/main" val="2614724825"/>
                    </a:ext>
                  </a:extLst>
                </a:gridCol>
                <a:gridCol w="2236009">
                  <a:extLst>
                    <a:ext uri="{9D8B030D-6E8A-4147-A177-3AD203B41FA5}">
                      <a16:colId xmlns:a16="http://schemas.microsoft.com/office/drawing/2014/main" val="1486184586"/>
                    </a:ext>
                  </a:extLst>
                </a:gridCol>
                <a:gridCol w="2703967">
                  <a:extLst>
                    <a:ext uri="{9D8B030D-6E8A-4147-A177-3AD203B41FA5}">
                      <a16:colId xmlns:a16="http://schemas.microsoft.com/office/drawing/2014/main" val="4235110750"/>
                    </a:ext>
                  </a:extLst>
                </a:gridCol>
                <a:gridCol w="2703967">
                  <a:extLst>
                    <a:ext uri="{9D8B030D-6E8A-4147-A177-3AD203B41FA5}">
                      <a16:colId xmlns:a16="http://schemas.microsoft.com/office/drawing/2014/main" val="2037004048"/>
                    </a:ext>
                  </a:extLst>
                </a:gridCol>
              </a:tblGrid>
              <a:tr h="370840">
                <a:tc>
                  <a:txBody>
                    <a:bodyPr/>
                    <a:lstStyle/>
                    <a:p>
                      <a:pPr algn="l"/>
                      <a:r>
                        <a:rPr lang="pt-BR" b="1" dirty="0">
                          <a:solidFill>
                            <a:schemeClr val="tx1"/>
                          </a:solidFill>
                        </a:rPr>
                        <a:t>Veiculos até 10 passageiros</a:t>
                      </a:r>
                    </a:p>
                  </a:txBody>
                  <a:tcPr/>
                </a:tc>
                <a:tc>
                  <a:txBody>
                    <a:bodyPr/>
                    <a:lstStyle/>
                    <a:p>
                      <a:pPr algn="ctr"/>
                      <a:r>
                        <a:rPr lang="pt-BR" dirty="0">
                          <a:solidFill>
                            <a:schemeClr val="tx1"/>
                          </a:solidFill>
                        </a:rPr>
                        <a:t>20</a:t>
                      </a:r>
                    </a:p>
                  </a:txBody>
                  <a:tcPr/>
                </a:tc>
                <a:tc>
                  <a:txBody>
                    <a:bodyPr/>
                    <a:lstStyle/>
                    <a:p>
                      <a:pPr algn="ctr"/>
                      <a:r>
                        <a:rPr lang="pt-BR" dirty="0">
                          <a:solidFill>
                            <a:schemeClr val="tx1"/>
                          </a:solidFill>
                        </a:rPr>
                        <a:t>5</a:t>
                      </a:r>
                    </a:p>
                  </a:txBody>
                  <a:tcPr/>
                </a:tc>
                <a:tc>
                  <a:txBody>
                    <a:bodyPr/>
                    <a:lstStyle/>
                    <a:p>
                      <a:pPr algn="ctr"/>
                      <a:r>
                        <a:rPr lang="pt-BR" dirty="0">
                          <a:solidFill>
                            <a:schemeClr val="tx1"/>
                          </a:solidFill>
                        </a:rPr>
                        <a:t>10%</a:t>
                      </a:r>
                    </a:p>
                  </a:txBody>
                  <a:tcPr/>
                </a:tc>
                <a:extLst>
                  <a:ext uri="{0D108BD9-81ED-4DB2-BD59-A6C34878D82A}">
                    <a16:rowId xmlns:a16="http://schemas.microsoft.com/office/drawing/2014/main" val="802433937"/>
                  </a:ext>
                </a:extLst>
              </a:tr>
            </a:tbl>
          </a:graphicData>
        </a:graphic>
      </p:graphicFrame>
      <p:graphicFrame>
        <p:nvGraphicFramePr>
          <p:cNvPr id="12" name="Tabela 11">
            <a:extLst>
              <a:ext uri="{FF2B5EF4-FFF2-40B4-BE49-F238E27FC236}">
                <a16:creationId xmlns:a16="http://schemas.microsoft.com/office/drawing/2014/main" id="{52377101-CA4E-4DA4-1DC2-1AF617305073}"/>
              </a:ext>
            </a:extLst>
          </p:cNvPr>
          <p:cNvGraphicFramePr>
            <a:graphicFrameLocks noGrp="1"/>
          </p:cNvGraphicFramePr>
          <p:nvPr/>
        </p:nvGraphicFramePr>
        <p:xfrm>
          <a:off x="454144" y="5468211"/>
          <a:ext cx="10815869" cy="640080"/>
        </p:xfrm>
        <a:graphic>
          <a:graphicData uri="http://schemas.openxmlformats.org/drawingml/2006/table">
            <a:tbl>
              <a:tblPr firstRow="1" bandRow="1">
                <a:tableStyleId>{5C22544A-7EE6-4342-B048-85BDC9FD1C3A}</a:tableStyleId>
              </a:tblPr>
              <a:tblGrid>
                <a:gridCol w="3156159">
                  <a:extLst>
                    <a:ext uri="{9D8B030D-6E8A-4147-A177-3AD203B41FA5}">
                      <a16:colId xmlns:a16="http://schemas.microsoft.com/office/drawing/2014/main" val="3565873808"/>
                    </a:ext>
                  </a:extLst>
                </a:gridCol>
                <a:gridCol w="2207173">
                  <a:extLst>
                    <a:ext uri="{9D8B030D-6E8A-4147-A177-3AD203B41FA5}">
                      <a16:colId xmlns:a16="http://schemas.microsoft.com/office/drawing/2014/main" val="2338471679"/>
                    </a:ext>
                  </a:extLst>
                </a:gridCol>
                <a:gridCol w="2771262">
                  <a:extLst>
                    <a:ext uri="{9D8B030D-6E8A-4147-A177-3AD203B41FA5}">
                      <a16:colId xmlns:a16="http://schemas.microsoft.com/office/drawing/2014/main" val="770523938"/>
                    </a:ext>
                  </a:extLst>
                </a:gridCol>
                <a:gridCol w="2681275">
                  <a:extLst>
                    <a:ext uri="{9D8B030D-6E8A-4147-A177-3AD203B41FA5}">
                      <a16:colId xmlns:a16="http://schemas.microsoft.com/office/drawing/2014/main" val="1831068497"/>
                    </a:ext>
                  </a:extLst>
                </a:gridCol>
              </a:tblGrid>
              <a:tr h="426467">
                <a:tc>
                  <a:txBody>
                    <a:bodyPr/>
                    <a:lstStyle/>
                    <a:p>
                      <a:pPr algn="l"/>
                      <a:r>
                        <a:rPr lang="pt-BR" b="1" dirty="0">
                          <a:solidFill>
                            <a:schemeClr val="tx1"/>
                          </a:solidFill>
                        </a:rPr>
                        <a:t>Equipamentos Processamento de dados</a:t>
                      </a:r>
                    </a:p>
                  </a:txBody>
                  <a:tcPr/>
                </a:tc>
                <a:tc>
                  <a:txBody>
                    <a:bodyPr/>
                    <a:lstStyle/>
                    <a:p>
                      <a:pPr algn="ctr"/>
                      <a:r>
                        <a:rPr lang="pt-BR" dirty="0">
                          <a:solidFill>
                            <a:schemeClr val="tx1"/>
                          </a:solidFill>
                        </a:rPr>
                        <a:t>5</a:t>
                      </a:r>
                    </a:p>
                  </a:txBody>
                  <a:tcPr/>
                </a:tc>
                <a:tc>
                  <a:txBody>
                    <a:bodyPr/>
                    <a:lstStyle/>
                    <a:p>
                      <a:pPr algn="ctr"/>
                      <a:r>
                        <a:rPr lang="pt-BR" dirty="0">
                          <a:solidFill>
                            <a:schemeClr val="tx1"/>
                          </a:solidFill>
                        </a:rPr>
                        <a:t>10</a:t>
                      </a:r>
                    </a:p>
                  </a:txBody>
                  <a:tcPr/>
                </a:tc>
                <a:tc>
                  <a:txBody>
                    <a:bodyPr/>
                    <a:lstStyle/>
                    <a:p>
                      <a:pPr algn="ctr"/>
                      <a:r>
                        <a:rPr lang="pt-BR" dirty="0">
                          <a:solidFill>
                            <a:schemeClr val="tx1"/>
                          </a:solidFill>
                        </a:rPr>
                        <a:t>10%</a:t>
                      </a:r>
                    </a:p>
                  </a:txBody>
                  <a:tcPr/>
                </a:tc>
                <a:extLst>
                  <a:ext uri="{0D108BD9-81ED-4DB2-BD59-A6C34878D82A}">
                    <a16:rowId xmlns:a16="http://schemas.microsoft.com/office/drawing/2014/main" val="3766085374"/>
                  </a:ext>
                </a:extLst>
              </a:tr>
            </a:tbl>
          </a:graphicData>
        </a:graphic>
      </p:graphicFrame>
    </p:spTree>
    <p:extLst>
      <p:ext uri="{BB962C8B-B14F-4D97-AF65-F5344CB8AC3E}">
        <p14:creationId xmlns:p14="http://schemas.microsoft.com/office/powerpoint/2010/main" val="17287295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5BEA70-5966-33A0-F30B-08E8FD5D89B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957C37D-86E9-B3F3-E483-5E798E5B531B}"/>
              </a:ext>
            </a:extLst>
          </p:cNvPr>
          <p:cNvSpPr>
            <a:spLocks noGrp="1"/>
          </p:cNvSpPr>
          <p:nvPr>
            <p:ph type="title"/>
          </p:nvPr>
        </p:nvSpPr>
        <p:spPr>
          <a:xfrm>
            <a:off x="888642" y="382218"/>
            <a:ext cx="10666270"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96A1462B-8E5E-2862-32B4-CAFF97A05F85}"/>
              </a:ext>
            </a:extLst>
          </p:cNvPr>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4A7E026E-E7E6-D645-4CC5-692C638B4A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a:extLst>
              <a:ext uri="{FF2B5EF4-FFF2-40B4-BE49-F238E27FC236}">
                <a16:creationId xmlns:a16="http://schemas.microsoft.com/office/drawing/2014/main" id="{4781A7EB-D41A-EDE2-BCC0-5FA4A24B87FE}"/>
              </a:ext>
            </a:extLst>
          </p:cNvPr>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a:extLst>
              <a:ext uri="{FF2B5EF4-FFF2-40B4-BE49-F238E27FC236}">
                <a16:creationId xmlns:a16="http://schemas.microsoft.com/office/drawing/2014/main" id="{634CE3CD-EF04-58AC-0F61-73DF24C6A812}"/>
              </a:ext>
            </a:extLst>
          </p:cNvPr>
          <p:cNvSpPr/>
          <p:nvPr/>
        </p:nvSpPr>
        <p:spPr>
          <a:xfrm>
            <a:off x="837126" y="2372664"/>
            <a:ext cx="10465158"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graphicFrame>
        <p:nvGraphicFramePr>
          <p:cNvPr id="8" name="Tabela 7">
            <a:extLst>
              <a:ext uri="{FF2B5EF4-FFF2-40B4-BE49-F238E27FC236}">
                <a16:creationId xmlns:a16="http://schemas.microsoft.com/office/drawing/2014/main" id="{2C98DC56-0648-EF92-9D98-92586EA2FCB7}"/>
              </a:ext>
            </a:extLst>
          </p:cNvPr>
          <p:cNvGraphicFramePr>
            <a:graphicFrameLocks noGrp="1"/>
          </p:cNvGraphicFramePr>
          <p:nvPr>
            <p:extLst>
              <p:ext uri="{D42A27DB-BD31-4B8C-83A1-F6EECF244321}">
                <p14:modId xmlns:p14="http://schemas.microsoft.com/office/powerpoint/2010/main" val="1771209147"/>
              </p:ext>
            </p:extLst>
          </p:nvPr>
        </p:nvGraphicFramePr>
        <p:xfrm>
          <a:off x="433588" y="845127"/>
          <a:ext cx="11121324" cy="5686344"/>
        </p:xfrm>
        <a:graphic>
          <a:graphicData uri="http://schemas.openxmlformats.org/drawingml/2006/table">
            <a:tbl>
              <a:tblPr/>
              <a:tblGrid>
                <a:gridCol w="2150346">
                  <a:extLst>
                    <a:ext uri="{9D8B030D-6E8A-4147-A177-3AD203B41FA5}">
                      <a16:colId xmlns:a16="http://schemas.microsoft.com/office/drawing/2014/main" val="2235467922"/>
                    </a:ext>
                  </a:extLst>
                </a:gridCol>
                <a:gridCol w="1425565">
                  <a:extLst>
                    <a:ext uri="{9D8B030D-6E8A-4147-A177-3AD203B41FA5}">
                      <a16:colId xmlns:a16="http://schemas.microsoft.com/office/drawing/2014/main" val="3666696099"/>
                    </a:ext>
                  </a:extLst>
                </a:gridCol>
                <a:gridCol w="1017573">
                  <a:extLst>
                    <a:ext uri="{9D8B030D-6E8A-4147-A177-3AD203B41FA5}">
                      <a16:colId xmlns:a16="http://schemas.microsoft.com/office/drawing/2014/main" val="2885965034"/>
                    </a:ext>
                  </a:extLst>
                </a:gridCol>
                <a:gridCol w="1535963">
                  <a:extLst>
                    <a:ext uri="{9D8B030D-6E8A-4147-A177-3AD203B41FA5}">
                      <a16:colId xmlns:a16="http://schemas.microsoft.com/office/drawing/2014/main" val="797658074"/>
                    </a:ext>
                  </a:extLst>
                </a:gridCol>
                <a:gridCol w="1535963">
                  <a:extLst>
                    <a:ext uri="{9D8B030D-6E8A-4147-A177-3AD203B41FA5}">
                      <a16:colId xmlns:a16="http://schemas.microsoft.com/office/drawing/2014/main" val="1111752022"/>
                    </a:ext>
                  </a:extLst>
                </a:gridCol>
                <a:gridCol w="3455914">
                  <a:extLst>
                    <a:ext uri="{9D8B030D-6E8A-4147-A177-3AD203B41FA5}">
                      <a16:colId xmlns:a16="http://schemas.microsoft.com/office/drawing/2014/main" val="528624627"/>
                    </a:ext>
                  </a:extLst>
                </a:gridCol>
              </a:tblGrid>
              <a:tr h="308178">
                <a:tc gridSpan="6">
                  <a:txBody>
                    <a:bodyPr/>
                    <a:lstStyle/>
                    <a:p>
                      <a:pPr algn="ctr" fontAlgn="b">
                        <a:buNone/>
                      </a:pPr>
                      <a:r>
                        <a:rPr lang="pt-BR" sz="1600" b="1" i="0" u="none" strike="noStrike" dirty="0">
                          <a:solidFill>
                            <a:srgbClr val="000000"/>
                          </a:solidFill>
                          <a:effectLst/>
                          <a:latin typeface="Arial" panose="020B0604020202020204" pitchFamily="34" charset="0"/>
                          <a:cs typeface="Arial" panose="020B0604020202020204" pitchFamily="34" charset="0"/>
                        </a:rPr>
                        <a:t>BENS PATRIMONIAIS  NBC TSP 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075264618"/>
                  </a:ext>
                </a:extLst>
              </a:tr>
              <a:tr h="886357">
                <a:tc>
                  <a:txBody>
                    <a:bodyPr/>
                    <a:lstStyle/>
                    <a:p>
                      <a:pPr algn="ctr" fontAlgn="ctr">
                        <a:buNone/>
                      </a:pPr>
                      <a:r>
                        <a:rPr lang="pt-BR" sz="1600" b="1" i="0" u="none" strike="noStrike" dirty="0">
                          <a:solidFill>
                            <a:srgbClr val="000000"/>
                          </a:solidFill>
                          <a:effectLst/>
                          <a:latin typeface="Arial" panose="020B0604020202020204" pitchFamily="34" charset="0"/>
                          <a:cs typeface="Arial" panose="020B0604020202020204" pitchFamily="34" charset="0"/>
                        </a:rPr>
                        <a:t>BEM PATRIMONIAL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1" i="0" u="none" strike="noStrike" dirty="0">
                          <a:solidFill>
                            <a:srgbClr val="000000"/>
                          </a:solidFill>
                          <a:effectLst/>
                          <a:latin typeface="Arial" panose="020B0604020202020204" pitchFamily="34" charset="0"/>
                          <a:cs typeface="Arial" panose="020B0604020202020204" pitchFamily="34" charset="0"/>
                        </a:rPr>
                        <a:t>VIDA ÚTIL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1" i="0" u="none" strike="noStrike" dirty="0">
                          <a:solidFill>
                            <a:srgbClr val="000000"/>
                          </a:solidFill>
                          <a:effectLst/>
                          <a:latin typeface="Arial" panose="020B0604020202020204" pitchFamily="34" charset="0"/>
                          <a:cs typeface="Arial" panose="020B0604020202020204" pitchFamily="34" charset="0"/>
                        </a:rPr>
                        <a:t>%ANUAL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1" i="0" u="none" strike="noStrike" dirty="0">
                          <a:solidFill>
                            <a:srgbClr val="000000"/>
                          </a:solidFill>
                          <a:effectLst/>
                          <a:latin typeface="Arial" panose="020B0604020202020204" pitchFamily="34" charset="0"/>
                          <a:cs typeface="Arial" panose="020B0604020202020204" pitchFamily="34" charset="0"/>
                        </a:rPr>
                        <a:t>VLR RESIDUAL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1" i="0" u="none" strike="noStrike" dirty="0">
                          <a:solidFill>
                            <a:srgbClr val="000000"/>
                          </a:solidFill>
                          <a:effectLst/>
                          <a:latin typeface="Arial" panose="020B0604020202020204" pitchFamily="34" charset="0"/>
                          <a:cs typeface="Arial" panose="020B060402020202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1" i="0" u="none" strike="noStrike">
                          <a:solidFill>
                            <a:srgbClr val="000000"/>
                          </a:solidFill>
                          <a:effectLst/>
                          <a:latin typeface="Arial" panose="020B0604020202020204" pitchFamily="34" charset="0"/>
                          <a:cs typeface="Arial" panose="020B0604020202020204" pitchFamily="34" charset="0"/>
                        </a:rPr>
                        <a:t>CRITÉRIOS PARA DEFINIÇÃO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3913795"/>
                  </a:ext>
                </a:extLst>
              </a:tr>
              <a:tr h="901363">
                <a:tc>
                  <a:txBody>
                    <a:bodyPr/>
                    <a:lstStyle/>
                    <a:p>
                      <a:pPr algn="l" fontAlgn="ctr">
                        <a:buNone/>
                      </a:pPr>
                      <a:r>
                        <a:rPr lang="pt-BR" sz="1600" b="0" i="0" u="none" strike="noStrike">
                          <a:solidFill>
                            <a:srgbClr val="000000"/>
                          </a:solidFill>
                          <a:effectLst/>
                          <a:latin typeface="Arial" panose="020B0604020202020204" pitchFamily="34" charset="0"/>
                          <a:cs typeface="Arial" panose="020B0604020202020204" pitchFamily="34" charset="0"/>
                        </a:rPr>
                        <a:t>Edificações – Sede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25 anos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3,60%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Estrutura, padrão construtivo, desgaste, manutenção e obsolescência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9565687"/>
                  </a:ext>
                </a:extLst>
              </a:tr>
              <a:tr h="901363">
                <a:tc>
                  <a:txBody>
                    <a:bodyPr/>
                    <a:lstStyle/>
                    <a:p>
                      <a:pPr algn="l" fontAlgn="ctr">
                        <a:buNone/>
                      </a:pPr>
                      <a:r>
                        <a:rPr lang="pt-BR" sz="1600" b="0" i="0" u="none" strike="noStrike">
                          <a:solidFill>
                            <a:srgbClr val="000000"/>
                          </a:solidFill>
                          <a:effectLst/>
                          <a:latin typeface="Arial" panose="020B0604020202020204" pitchFamily="34" charset="0"/>
                          <a:cs typeface="Arial" panose="020B0604020202020204" pitchFamily="34" charset="0"/>
                        </a:rPr>
                        <a:t>Edificações – Sub-Sede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25 anos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3,60%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Estrutura, padrão construtivo, desgaste, manutenção e obsolescência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0875890"/>
                  </a:ext>
                </a:extLst>
              </a:tr>
              <a:tr h="901363">
                <a:tc>
                  <a:txBody>
                    <a:bodyPr/>
                    <a:lstStyle/>
                    <a:p>
                      <a:pPr algn="l" fontAlgn="ctr">
                        <a:buNone/>
                      </a:pPr>
                      <a:r>
                        <a:rPr lang="pt-BR" sz="1600" b="0" i="0" u="none" strike="noStrike">
                          <a:solidFill>
                            <a:srgbClr val="000000"/>
                          </a:solidFill>
                          <a:effectLst/>
                          <a:latin typeface="Arial" panose="020B0604020202020204" pitchFamily="34" charset="0"/>
                          <a:cs typeface="Arial" panose="020B0604020202020204" pitchFamily="34" charset="0"/>
                        </a:rPr>
                        <a:t>Máquinas e Equipamentos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10 anos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9,00%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Intensidade de uso, desgaste, manutenção e obsolescência tecnológica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2615887"/>
                  </a:ext>
                </a:extLst>
              </a:tr>
              <a:tr h="901363">
                <a:tc>
                  <a:txBody>
                    <a:bodyPr/>
                    <a:lstStyle/>
                    <a:p>
                      <a:pPr algn="l" fontAlgn="ctr">
                        <a:buNone/>
                      </a:pPr>
                      <a:r>
                        <a:rPr lang="pt-BR" sz="1600" b="0" i="0" u="none" strike="noStrike">
                          <a:solidFill>
                            <a:srgbClr val="000000"/>
                          </a:solidFill>
                          <a:effectLst/>
                          <a:latin typeface="Arial" panose="020B0604020202020204" pitchFamily="34" charset="0"/>
                          <a:cs typeface="Arial" panose="020B0604020202020204" pitchFamily="34" charset="0"/>
                        </a:rPr>
                        <a:t>Instalações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10 anos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9,00%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Condições de uso, desgaste, manutenção e características da instalação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6254415"/>
                  </a:ext>
                </a:extLst>
              </a:tr>
              <a:tr h="886357">
                <a:tc>
                  <a:txBody>
                    <a:bodyPr/>
                    <a:lstStyle/>
                    <a:p>
                      <a:pPr algn="l"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Utensílios de Copa e Cozinha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a:solidFill>
                            <a:srgbClr val="000000"/>
                          </a:solidFill>
                          <a:effectLst/>
                          <a:latin typeface="Arial" panose="020B0604020202020204" pitchFamily="34" charset="0"/>
                          <a:cs typeface="Arial" panose="020B0604020202020204" pitchFamily="34" charset="0"/>
                        </a:rPr>
                        <a:t>10 anos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9,00%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pt-BR" sz="1600" b="0" i="0" u="none" strike="noStrike" dirty="0">
                          <a:solidFill>
                            <a:srgbClr val="000000"/>
                          </a:solidFill>
                          <a:effectLst/>
                          <a:latin typeface="Arial" panose="020B0604020202020204" pitchFamily="34" charset="0"/>
                          <a:cs typeface="Arial" panose="020B0604020202020204" pitchFamily="34" charset="0"/>
                        </a:rPr>
                        <a:t>Frequência de utilização, desgaste físico, conservação e obsolescência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6951487"/>
                  </a:ext>
                </a:extLst>
              </a:tr>
            </a:tbl>
          </a:graphicData>
        </a:graphic>
      </p:graphicFrame>
    </p:spTree>
    <p:extLst>
      <p:ext uri="{BB962C8B-B14F-4D97-AF65-F5344CB8AC3E}">
        <p14:creationId xmlns:p14="http://schemas.microsoft.com/office/powerpoint/2010/main" val="1192444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A5E488-747E-C6D9-5E94-C2F65E72BAE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F7EA575-139B-C1CA-A6D1-DF4026135B4A}"/>
              </a:ext>
            </a:extLst>
          </p:cNvPr>
          <p:cNvSpPr>
            <a:spLocks noGrp="1"/>
          </p:cNvSpPr>
          <p:nvPr>
            <p:ph type="title"/>
          </p:nvPr>
        </p:nvSpPr>
        <p:spPr>
          <a:xfrm>
            <a:off x="888642" y="382218"/>
            <a:ext cx="11303358"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A47163B2-E9D2-BBEF-0628-8364B3DE2DE5}"/>
              </a:ext>
            </a:extLst>
          </p:cNvPr>
          <p:cNvSpPr>
            <a:spLocks noGrp="1"/>
          </p:cNvSpPr>
          <p:nvPr>
            <p:ph idx="1"/>
          </p:nvPr>
        </p:nvSpPr>
        <p:spPr>
          <a:xfrm>
            <a:off x="687530" y="954517"/>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NBC TSP 37</a:t>
            </a:r>
            <a:endParaRPr lang="pt-BR" sz="2000" dirty="0"/>
          </a:p>
        </p:txBody>
      </p:sp>
      <p:sp>
        <p:nvSpPr>
          <p:cNvPr id="4" name="Espaço Reservado para Rodapé 3">
            <a:extLst>
              <a:ext uri="{FF2B5EF4-FFF2-40B4-BE49-F238E27FC236}">
                <a16:creationId xmlns:a16="http://schemas.microsoft.com/office/drawing/2014/main" id="{5E818335-1A7A-09EE-3A3A-9082672EDAD5}"/>
              </a:ext>
            </a:extLst>
          </p:cNvPr>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14990B2C-1FF6-5D49-F4DB-B2ED3A4DC1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a:extLst>
              <a:ext uri="{FF2B5EF4-FFF2-40B4-BE49-F238E27FC236}">
                <a16:creationId xmlns:a16="http://schemas.microsoft.com/office/drawing/2014/main" id="{A227CE49-6452-6188-FB06-4C804D63275D}"/>
              </a:ext>
            </a:extLst>
          </p:cNvPr>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a:extLst>
              <a:ext uri="{FF2B5EF4-FFF2-40B4-BE49-F238E27FC236}">
                <a16:creationId xmlns:a16="http://schemas.microsoft.com/office/drawing/2014/main" id="{8D14E0A1-0CB8-9422-72E2-9E374E7A0645}"/>
              </a:ext>
            </a:extLst>
          </p:cNvPr>
          <p:cNvSpPr/>
          <p:nvPr/>
        </p:nvSpPr>
        <p:spPr>
          <a:xfrm>
            <a:off x="837126" y="2372664"/>
            <a:ext cx="10465158"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Vai entrar em vigor em 01/01/2027</a:t>
            </a:r>
          </a:p>
        </p:txBody>
      </p:sp>
    </p:spTree>
    <p:extLst>
      <p:ext uri="{BB962C8B-B14F-4D97-AF65-F5344CB8AC3E}">
        <p14:creationId xmlns:p14="http://schemas.microsoft.com/office/powerpoint/2010/main" val="37096905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D086E1-65FA-06EB-F7C1-C18EDB9413C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56DDEA3-B82F-7730-363E-076FD2091567}"/>
              </a:ext>
            </a:extLst>
          </p:cNvPr>
          <p:cNvSpPr>
            <a:spLocks noGrp="1"/>
          </p:cNvSpPr>
          <p:nvPr>
            <p:ph type="title"/>
          </p:nvPr>
        </p:nvSpPr>
        <p:spPr>
          <a:xfrm>
            <a:off x="888642" y="382218"/>
            <a:ext cx="11303358" cy="348647"/>
          </a:xfrm>
        </p:spPr>
        <p:txBody>
          <a:bodyPr>
            <a:normAutofit/>
          </a:bodyPr>
          <a:lstStyle/>
          <a:p>
            <a:pPr algn="r"/>
            <a:r>
              <a:rPr kumimoji="0" lang="pt-BR" sz="14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DESINCORPORAÇÃO, DEPRECIAÇÃO e BAIXA DE ATIVOS</a:t>
            </a:r>
            <a:endParaRPr lang="pt-BR" sz="14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7A58967D-D7A6-5B8B-1F29-9C66A2902637}"/>
              </a:ext>
            </a:extLst>
          </p:cNvPr>
          <p:cNvSpPr>
            <a:spLocks noGrp="1"/>
          </p:cNvSpPr>
          <p:nvPr>
            <p:ph idx="1"/>
          </p:nvPr>
        </p:nvSpPr>
        <p:spPr>
          <a:xfrm>
            <a:off x="687530" y="954517"/>
            <a:ext cx="10666270" cy="450759"/>
          </a:xfrm>
        </p:spPr>
        <p:txBody>
          <a:bodyPr>
            <a:noAutofit/>
          </a:bodyPr>
          <a:lstStyle/>
          <a:p>
            <a:pPr marL="0" indent="0">
              <a:buNone/>
            </a:pPr>
            <a:r>
              <a:rPr lang="pt-BR" sz="2400" b="1" dirty="0">
                <a:latin typeface="Arial" panose="020B0604020202020204" pitchFamily="34" charset="0"/>
                <a:cs typeface="Arial" panose="020B0604020202020204" pitchFamily="34" charset="0"/>
              </a:rPr>
              <a:t>BAIXA DE BENS PUBLICOS.</a:t>
            </a:r>
            <a:endParaRPr lang="pt-BR" sz="2000" dirty="0"/>
          </a:p>
        </p:txBody>
      </p:sp>
      <p:sp>
        <p:nvSpPr>
          <p:cNvPr id="4" name="Espaço Reservado para Rodapé 3">
            <a:extLst>
              <a:ext uri="{FF2B5EF4-FFF2-40B4-BE49-F238E27FC236}">
                <a16:creationId xmlns:a16="http://schemas.microsoft.com/office/drawing/2014/main" id="{5ACDCCFB-F8D9-2198-D2A9-8441FEE193B5}"/>
              </a:ext>
            </a:extLst>
          </p:cNvPr>
          <p:cNvSpPr>
            <a:spLocks noGrp="1"/>
          </p:cNvSpPr>
          <p:nvPr>
            <p:ph type="ftr" sz="quarter" idx="11"/>
          </p:nvPr>
        </p:nvSpPr>
        <p:spPr>
          <a:xfrm>
            <a:off x="0" y="6602658"/>
            <a:ext cx="4114800" cy="23763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Prof. Valdir Miranda Pinto</a:t>
            </a:r>
          </a:p>
        </p:txBody>
      </p:sp>
      <p:sp>
        <p:nvSpPr>
          <p:cNvPr id="5" name="Espaço Reservado para Número de Slide 4">
            <a:extLst>
              <a:ext uri="{FF2B5EF4-FFF2-40B4-BE49-F238E27FC236}">
                <a16:creationId xmlns:a16="http://schemas.microsoft.com/office/drawing/2014/main" id="{F8151AE6-B576-AD33-9F6F-BAAEBD90A0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tângulo 6">
            <a:extLst>
              <a:ext uri="{FF2B5EF4-FFF2-40B4-BE49-F238E27FC236}">
                <a16:creationId xmlns:a16="http://schemas.microsoft.com/office/drawing/2014/main" id="{0A652E4B-5C6D-2827-8990-0737C583128B}"/>
              </a:ext>
            </a:extLst>
          </p:cNvPr>
          <p:cNvSpPr/>
          <p:nvPr/>
        </p:nvSpPr>
        <p:spPr>
          <a:xfrm>
            <a:off x="1107583" y="2644170"/>
            <a:ext cx="10650828"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tângulo 5">
            <a:extLst>
              <a:ext uri="{FF2B5EF4-FFF2-40B4-BE49-F238E27FC236}">
                <a16:creationId xmlns:a16="http://schemas.microsoft.com/office/drawing/2014/main" id="{B6002753-F74F-1334-1F4A-8FBE19C67BC6}"/>
              </a:ext>
            </a:extLst>
          </p:cNvPr>
          <p:cNvSpPr/>
          <p:nvPr/>
        </p:nvSpPr>
        <p:spPr>
          <a:xfrm>
            <a:off x="837126" y="2372664"/>
            <a:ext cx="10465158"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Toda baixa deve ser efetuada conforme as Desincorporações munidas de Documento hábil.</a:t>
            </a:r>
          </a:p>
        </p:txBody>
      </p:sp>
    </p:spTree>
    <p:extLst>
      <p:ext uri="{BB962C8B-B14F-4D97-AF65-F5344CB8AC3E}">
        <p14:creationId xmlns:p14="http://schemas.microsoft.com/office/powerpoint/2010/main" val="27668614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A813D8E-DBFA-78BA-EE07-BA2AB2EBE2B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4A35490-F3FB-6878-6833-596BE96F695A}"/>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0D059C35-96BF-6C68-E9C8-20DF0553B08A}"/>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C2034948-88F7-C847-4BDC-EFB49DA636A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6C64E937-5EC9-1E55-55FE-E89548F0C6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Conteúdo 2">
            <a:extLst>
              <a:ext uri="{FF2B5EF4-FFF2-40B4-BE49-F238E27FC236}">
                <a16:creationId xmlns:a16="http://schemas.microsoft.com/office/drawing/2014/main" id="{D141A4D7-4415-AC53-284C-CE600498574D}"/>
              </a:ext>
            </a:extLst>
          </p:cNvPr>
          <p:cNvSpPr txBox="1">
            <a:spLocks/>
          </p:cNvSpPr>
          <p:nvPr/>
        </p:nvSpPr>
        <p:spPr>
          <a:xfrm>
            <a:off x="780662" y="858982"/>
            <a:ext cx="10573137" cy="5999017"/>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lvl="0" indent="0" algn="ctr">
              <a:buNone/>
            </a:pPr>
            <a:r>
              <a:rPr kumimoji="0" lang="pt-BR" sz="5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lang="pt-BR" sz="5600" dirty="0">
                <a:solidFill>
                  <a:prstClr val="black"/>
                </a:solidFill>
                <a:highlight>
                  <a:srgbClr val="FFFF00"/>
                </a:highlight>
                <a:latin typeface="Arial" panose="020B0604020202020204" pitchFamily="34" charset="0"/>
                <a:cs typeface="Arial" panose="020B0604020202020204" pitchFamily="34" charset="0"/>
              </a:rPr>
              <a:t>PROCEDIMENTOS LEGAIS PARA ALIENAÇÃO POR VENDA OU LEILÃO PÚBLICO DE BENS.</a:t>
            </a:r>
          </a:p>
          <a:p>
            <a:pPr marL="0" lvl="0" indent="0" algn="ctr">
              <a:buNone/>
            </a:pPr>
            <a:r>
              <a:rPr kumimoji="0" lang="pt-BR" sz="56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cs typeface="Arial" panose="020B0604020202020204" pitchFamily="34" charset="0"/>
              </a:rPr>
              <a:t> </a:t>
            </a:r>
          </a:p>
          <a:p>
            <a:pPr>
              <a:lnSpc>
                <a:spcPct val="115000"/>
              </a:lnSpc>
              <a:spcAft>
                <a:spcPts val="800"/>
              </a:spcAft>
              <a:buNone/>
            </a:pPr>
            <a:r>
              <a:rPr lang="pt-BR" sz="7200" b="1" kern="0" dirty="0">
                <a:effectLst/>
                <a:latin typeface="Arial" panose="020B0604020202020204" pitchFamily="34" charset="0"/>
                <a:ea typeface="Times New Roman" panose="02020603050405020304" pitchFamily="18" charset="0"/>
                <a:cs typeface="Arial" panose="020B0604020202020204" pitchFamily="34" charset="0"/>
              </a:rPr>
              <a:t>1 Identificação e classificação do bem: </a:t>
            </a:r>
            <a:r>
              <a:rPr lang="pt-BR" sz="7200" kern="0" dirty="0">
                <a:effectLst/>
                <a:latin typeface="Arial" panose="020B0604020202020204" pitchFamily="34" charset="0"/>
                <a:ea typeface="Times New Roman" panose="02020603050405020304" pitchFamily="18" charset="0"/>
                <a:cs typeface="Arial" panose="020B0604020202020204" pitchFamily="34" charset="0"/>
              </a:rPr>
              <a:t>Antes da alienação, deve-se identificar o bem, verificar sua situação patrimonial, avaliar seu estado e demonstrar que não possui utilidade adequada para a unidade ou que sua alienação atende ao interesse público.</a:t>
            </a:r>
            <a:endParaRPr lang="pt-BR" sz="7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7200" b="1" kern="0" dirty="0">
                <a:effectLst/>
                <a:latin typeface="Arial" panose="020B0604020202020204" pitchFamily="34" charset="0"/>
                <a:ea typeface="Times New Roman" panose="02020603050405020304" pitchFamily="18" charset="0"/>
                <a:cs typeface="Arial" panose="020B0604020202020204" pitchFamily="34" charset="0"/>
              </a:rPr>
              <a:t>2 Justificativa do interesse público: </a:t>
            </a:r>
            <a:r>
              <a:rPr lang="pt-BR" sz="7200" kern="0" dirty="0">
                <a:effectLst/>
                <a:latin typeface="Arial" panose="020B0604020202020204" pitchFamily="34" charset="0"/>
                <a:ea typeface="Times New Roman" panose="02020603050405020304" pitchFamily="18" charset="0"/>
                <a:cs typeface="Arial" panose="020B0604020202020204" pitchFamily="34" charset="0"/>
              </a:rPr>
              <a:t>A Lei nº 14.133/2021 estabelece que a alienação de bens da Administração Pública está subordinada à existência de </a:t>
            </a:r>
            <a:r>
              <a:rPr lang="pt-BR" sz="7200" b="1" kern="0" dirty="0">
                <a:effectLst/>
                <a:latin typeface="Arial" panose="020B0604020202020204" pitchFamily="34" charset="0"/>
                <a:ea typeface="Times New Roman" panose="02020603050405020304" pitchFamily="18" charset="0"/>
                <a:cs typeface="Arial" panose="020B0604020202020204" pitchFamily="34" charset="0"/>
              </a:rPr>
              <a:t>interesse público devidamente justificado</a:t>
            </a:r>
            <a:r>
              <a:rPr lang="pt-BR" sz="7200" kern="0" dirty="0">
                <a:effectLst/>
                <a:latin typeface="Arial" panose="020B0604020202020204" pitchFamily="34" charset="0"/>
                <a:ea typeface="Times New Roman" panose="02020603050405020304" pitchFamily="18" charset="0"/>
                <a:cs typeface="Arial" panose="020B0604020202020204" pitchFamily="34" charset="0"/>
              </a:rPr>
              <a:t> e deve ser precedida de avaliação. </a:t>
            </a:r>
            <a:endParaRPr lang="pt-BR" sz="7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7200" b="1" kern="0" dirty="0">
                <a:effectLst/>
                <a:latin typeface="Arial" panose="020B0604020202020204" pitchFamily="34" charset="0"/>
                <a:ea typeface="Times New Roman" panose="02020603050405020304" pitchFamily="18" charset="0"/>
                <a:cs typeface="Arial" panose="020B0604020202020204" pitchFamily="34" charset="0"/>
              </a:rPr>
              <a:t>3 Avaliação prévia : </a:t>
            </a:r>
            <a:r>
              <a:rPr lang="pt-BR" sz="7200" kern="0" dirty="0">
                <a:effectLst/>
                <a:latin typeface="Arial" panose="020B0604020202020204" pitchFamily="34" charset="0"/>
                <a:ea typeface="Times New Roman" panose="02020603050405020304" pitchFamily="18" charset="0"/>
                <a:cs typeface="Arial" panose="020B0604020202020204" pitchFamily="34" charset="0"/>
              </a:rPr>
              <a:t>O bem deve possuir avaliação que permita estabelecer referência econômica para o procedimento. A avaliação é importante tanto para proteção do patrimônio público quanto para dar transparência à operação.</a:t>
            </a:r>
            <a:endParaRPr lang="pt-BR" sz="7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7200" b="1" kern="0" dirty="0">
                <a:effectLst/>
                <a:latin typeface="Arial" panose="020B0604020202020204" pitchFamily="34" charset="0"/>
                <a:ea typeface="Times New Roman" panose="02020603050405020304" pitchFamily="18" charset="0"/>
                <a:cs typeface="Arial" panose="020B0604020202020204" pitchFamily="34" charset="0"/>
              </a:rPr>
              <a:t>4 Leilão:  </a:t>
            </a:r>
            <a:r>
              <a:rPr lang="pt-BR" sz="7200" kern="0" dirty="0">
                <a:effectLst/>
                <a:latin typeface="Arial" panose="020B0604020202020204" pitchFamily="34" charset="0"/>
                <a:ea typeface="Times New Roman" panose="02020603050405020304" pitchFamily="18" charset="0"/>
                <a:cs typeface="Arial" panose="020B0604020202020204" pitchFamily="34" charset="0"/>
              </a:rPr>
              <a:t>Para bens móveis, a Lei nº 14.133/2021 estabelece, como regra, a modalidade </a:t>
            </a:r>
            <a:r>
              <a:rPr lang="pt-BR" sz="7200" b="1" kern="0" dirty="0">
                <a:effectLst/>
                <a:latin typeface="Arial" panose="020B0604020202020204" pitchFamily="34" charset="0"/>
                <a:ea typeface="Times New Roman" panose="02020603050405020304" pitchFamily="18" charset="0"/>
                <a:cs typeface="Arial" panose="020B0604020202020204" pitchFamily="34" charset="0"/>
              </a:rPr>
              <a:t>leilão</a:t>
            </a:r>
            <a:r>
              <a:rPr lang="pt-BR" sz="7200" kern="0" dirty="0">
                <a:effectLst/>
                <a:latin typeface="Arial" panose="020B0604020202020204" pitchFamily="34" charset="0"/>
                <a:ea typeface="Times New Roman" panose="02020603050405020304" pitchFamily="18" charset="0"/>
                <a:cs typeface="Arial" panose="020B0604020202020204" pitchFamily="34" charset="0"/>
              </a:rPr>
              <a:t>, ressalvadas as hipóteses legais de dispensa previstas no próprio art. 76. </a:t>
            </a:r>
            <a:endParaRPr lang="pt-BR" sz="7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pt-BR" sz="7200" b="1" kern="0" dirty="0">
                <a:effectLst/>
                <a:latin typeface="Arial" panose="020B0604020202020204" pitchFamily="34" charset="0"/>
                <a:ea typeface="Times New Roman" panose="02020603050405020304" pitchFamily="18" charset="0"/>
                <a:cs typeface="Arial" panose="020B0604020202020204" pitchFamily="34" charset="0"/>
              </a:rPr>
              <a:t>5 Baixa após a alienação: </a:t>
            </a:r>
            <a:r>
              <a:rPr lang="pt-BR" sz="7200" kern="0" dirty="0">
                <a:effectLst/>
                <a:latin typeface="Arial" panose="020B0604020202020204" pitchFamily="34" charset="0"/>
                <a:ea typeface="Times New Roman" panose="02020603050405020304" pitchFamily="18" charset="0"/>
                <a:cs typeface="Arial" panose="020B0604020202020204" pitchFamily="34" charset="0"/>
              </a:rPr>
              <a:t>Concluída a venda e cumpridas as formalidades, o bem deve ser baixado dos registros patrimoniais e contábeis, com documentação suficiente para demonstrar a saída do patrimônio, o resultado financeiro e a destinação dos recursos.</a:t>
            </a:r>
            <a:endParaRPr lang="pt-BR" sz="7200" kern="100" dirty="0">
              <a:effectLst/>
              <a:latin typeface="Arial" panose="020B0604020202020204" pitchFamily="34" charset="0"/>
              <a:ea typeface="Aptos" panose="020B0004020202020204" pitchFamily="34" charset="0"/>
              <a:cs typeface="Arial" panose="020B0604020202020204" pitchFamily="34" charset="0"/>
            </a:endParaRPr>
          </a:p>
          <a:p>
            <a:pPr algn="ctr">
              <a:lnSpc>
                <a:spcPct val="115000"/>
              </a:lnSpc>
              <a:spcAft>
                <a:spcPts val="800"/>
              </a:spcAft>
              <a:buNone/>
            </a:pPr>
            <a:br>
              <a:rPr lang="pt-BR" sz="5600" kern="0" dirty="0">
                <a:effectLst/>
                <a:latin typeface="Arial" panose="020B0604020202020204" pitchFamily="34" charset="0"/>
                <a:ea typeface="Times New Roman" panose="02020603050405020304" pitchFamily="18" charset="0"/>
                <a:cs typeface="Arial" panose="020B0604020202020204" pitchFamily="34" charset="0"/>
              </a:rPr>
            </a:br>
            <a:endParaRPr lang="pt-BR" sz="5600" kern="100" dirty="0">
              <a:effectLst/>
              <a:latin typeface="Arial" panose="020B0604020202020204" pitchFamily="34" charset="0"/>
              <a:ea typeface="Aptos" panose="020B0004020202020204" pitchFamily="34" charset="0"/>
              <a:cs typeface="Arial" panose="020B0604020202020204" pitchFamily="34" charset="0"/>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pt-B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29622639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A4EA2F5-CF60-09FB-2CAF-8C3941A10B8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553864F-DA5E-2A4B-67A0-A9E782E92F1D}"/>
              </a:ext>
            </a:extLst>
          </p:cNvPr>
          <p:cNvSpPr>
            <a:spLocks noGrp="1"/>
          </p:cNvSpPr>
          <p:nvPr>
            <p:ph type="title"/>
          </p:nvPr>
        </p:nvSpPr>
        <p:spPr>
          <a:xfrm>
            <a:off x="7218218" y="378047"/>
            <a:ext cx="4866024" cy="512422"/>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104D70F8-702A-2252-0DDB-E1B17A45C85B}"/>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D3E4EB8F-4848-9BD8-6A67-EDD20923CFE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15530422-8AEB-CF31-EC81-8D77F7F1CE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Conteúdo 2">
            <a:extLst>
              <a:ext uri="{FF2B5EF4-FFF2-40B4-BE49-F238E27FC236}">
                <a16:creationId xmlns:a16="http://schemas.microsoft.com/office/drawing/2014/main" id="{30449BC4-7E09-4CEE-6690-4E38943D1434}"/>
              </a:ext>
            </a:extLst>
          </p:cNvPr>
          <p:cNvSpPr txBox="1">
            <a:spLocks/>
          </p:cNvSpPr>
          <p:nvPr/>
        </p:nvSpPr>
        <p:spPr>
          <a:xfrm>
            <a:off x="780662" y="681038"/>
            <a:ext cx="10573137" cy="6176962"/>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pt-BR" sz="5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pt-BR" sz="5600" b="1"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cs typeface="Arial" panose="020B0604020202020204" pitchFamily="34" charset="0"/>
              </a:rPr>
              <a:t>DESTINAÇÃO LEGAL DE ATIVOS INSERVIVEIS PO MEIO DE DOAÇÃO E CESSÃO DEFINITIVA</a:t>
            </a:r>
            <a:endParaRPr lang="pt-BR" sz="5600" b="1" dirty="0">
              <a:solidFill>
                <a:prstClr val="black"/>
              </a:solidFill>
              <a:highlight>
                <a:srgbClr val="FFFF00"/>
              </a:highlight>
              <a:latin typeface="Arial" panose="020B0604020202020204" pitchFamily="34" charset="0"/>
              <a:cs typeface="Arial" panose="020B0604020202020204" pitchFamily="34" charset="0"/>
            </a:endParaRPr>
          </a:p>
          <a:p>
            <a:pPr marL="0" lvl="0" indent="0" algn="ctr">
              <a:buNone/>
            </a:pPr>
            <a:r>
              <a:rPr kumimoji="0" lang="pt-BR" sz="56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cs typeface="Arial" panose="020B0604020202020204" pitchFamily="34" charset="0"/>
              </a:rPr>
              <a:t> </a:t>
            </a:r>
          </a:p>
          <a:p>
            <a:pPr algn="just">
              <a:lnSpc>
                <a:spcPct val="115000"/>
              </a:lnSpc>
              <a:spcAft>
                <a:spcPts val="800"/>
              </a:spcAft>
              <a:buNone/>
            </a:pPr>
            <a:r>
              <a:rPr lang="pt-BR" sz="6800" b="1" kern="0" dirty="0">
                <a:effectLst/>
                <a:latin typeface="Arial" panose="020B0604020202020204" pitchFamily="34" charset="0"/>
                <a:ea typeface="Times New Roman" panose="02020603050405020304" pitchFamily="18" charset="0"/>
                <a:cs typeface="Arial" panose="020B0604020202020204" pitchFamily="34" charset="0"/>
              </a:rPr>
              <a:t>1 Classificação do bem inservível: </a:t>
            </a:r>
            <a:r>
              <a:rPr lang="pt-BR" sz="6800" kern="0" dirty="0">
                <a:effectLst/>
                <a:latin typeface="Arial" panose="020B0604020202020204" pitchFamily="34" charset="0"/>
                <a:ea typeface="Times New Roman" panose="02020603050405020304" pitchFamily="18" charset="0"/>
                <a:cs typeface="Arial" panose="020B0604020202020204" pitchFamily="34" charset="0"/>
              </a:rPr>
              <a:t>A Administração deve primeiramente identificar a condição do bem. Na esfera federal, o Decreto nº 12.785/2025 considera inservíveis os bens classificados como </a:t>
            </a:r>
            <a:r>
              <a:rPr lang="pt-BR" sz="6800" b="1" kern="0" dirty="0">
                <a:effectLst/>
                <a:latin typeface="Arial" panose="020B0604020202020204" pitchFamily="34" charset="0"/>
                <a:ea typeface="Times New Roman" panose="02020603050405020304" pitchFamily="18" charset="0"/>
                <a:cs typeface="Arial" panose="020B0604020202020204" pitchFamily="34" charset="0"/>
              </a:rPr>
              <a:t>ociosos, recuperáveis, antieconômicos ou irrecuperáveis</a:t>
            </a:r>
            <a:r>
              <a:rPr lang="pt-BR" sz="6800" kern="0" dirty="0">
                <a:effectLst/>
                <a:latin typeface="Arial" panose="020B0604020202020204" pitchFamily="34" charset="0"/>
                <a:ea typeface="Times New Roman" panose="02020603050405020304" pitchFamily="18" charset="0"/>
                <a:cs typeface="Arial" panose="020B0604020202020204" pitchFamily="34" charset="0"/>
              </a:rPr>
              <a:t>. </a:t>
            </a:r>
            <a:endParaRPr lang="pt-BR" sz="68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800" b="1" kern="0" dirty="0">
                <a:effectLst/>
                <a:latin typeface="Arial" panose="020B0604020202020204" pitchFamily="34" charset="0"/>
                <a:ea typeface="Times New Roman" panose="02020603050405020304" pitchFamily="18" charset="0"/>
                <a:cs typeface="Arial" panose="020B0604020202020204" pitchFamily="34" charset="0"/>
              </a:rPr>
              <a:t>2 Cessão: </a:t>
            </a:r>
            <a:r>
              <a:rPr lang="pt-BR" sz="6800" kern="0" dirty="0">
                <a:effectLst/>
                <a:latin typeface="Arial" panose="020B0604020202020204" pitchFamily="34" charset="0"/>
                <a:ea typeface="Times New Roman" panose="02020603050405020304" pitchFamily="18" charset="0"/>
                <a:cs typeface="Arial" panose="020B0604020202020204" pitchFamily="34" charset="0"/>
              </a:rPr>
              <a:t>A cessão é uma forma de movimentação em que se transfere a posse e a responsabilidade pela guarda e conservação por prazo determinado. O Decreto nº 12.785/2025 disciplina hipóteses de cessão no âmbito federal. </a:t>
            </a:r>
            <a:endParaRPr lang="pt-BR" sz="68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800" b="1" kern="0" dirty="0">
                <a:effectLst/>
                <a:latin typeface="Arial" panose="020B0604020202020204" pitchFamily="34" charset="0"/>
                <a:ea typeface="Times New Roman" panose="02020603050405020304" pitchFamily="18" charset="0"/>
                <a:cs typeface="Arial" panose="020B0604020202020204" pitchFamily="34" charset="0"/>
              </a:rPr>
              <a:t>3 Transferência definitiva: </a:t>
            </a:r>
            <a:r>
              <a:rPr lang="pt-BR" sz="6800" kern="0" dirty="0">
                <a:effectLst/>
                <a:latin typeface="Arial" panose="020B0604020202020204" pitchFamily="34" charset="0"/>
                <a:ea typeface="Times New Roman" panose="02020603050405020304" pitchFamily="18" charset="0"/>
                <a:cs typeface="Arial" panose="020B0604020202020204" pitchFamily="34" charset="0"/>
              </a:rPr>
              <a:t>A transferência possui caráter permanente, podendo envolver transmissão da posse e propriedade, juntamente com a responsabilidade pela guarda, conservação e destinação ao final da vida útil. </a:t>
            </a:r>
            <a:endParaRPr lang="pt-BR" sz="68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800" b="1" kern="0" dirty="0">
                <a:effectLst/>
                <a:latin typeface="Arial" panose="020B0604020202020204" pitchFamily="34" charset="0"/>
                <a:ea typeface="Times New Roman" panose="02020603050405020304" pitchFamily="18" charset="0"/>
                <a:cs typeface="Arial" panose="020B0604020202020204" pitchFamily="34" charset="0"/>
              </a:rPr>
              <a:t>4 Doação : </a:t>
            </a:r>
            <a:r>
              <a:rPr lang="pt-BR" sz="6800" kern="0" dirty="0">
                <a:effectLst/>
                <a:latin typeface="Arial" panose="020B0604020202020204" pitchFamily="34" charset="0"/>
                <a:ea typeface="Times New Roman" panose="02020603050405020304" pitchFamily="18" charset="0"/>
                <a:cs typeface="Arial" panose="020B0604020202020204" pitchFamily="34" charset="0"/>
              </a:rPr>
              <a:t>A Lei nº 14.133/2021 prevê, para bens móveis, a possibilidade de doação, exclusivamente para fins e uso de interesse social, após avaliação da oportunidade e conveniência socioeconômica em relação a outras formas de alienação. </a:t>
            </a:r>
          </a:p>
          <a:p>
            <a:pPr algn="just">
              <a:lnSpc>
                <a:spcPct val="115000"/>
              </a:lnSpc>
              <a:spcAft>
                <a:spcPts val="800"/>
              </a:spcAft>
              <a:buNone/>
            </a:pPr>
            <a:r>
              <a:rPr lang="pt-BR" sz="6800" b="1" kern="0" dirty="0">
                <a:effectLst/>
                <a:latin typeface="Arial" panose="020B0604020202020204" pitchFamily="34" charset="0"/>
                <a:ea typeface="Times New Roman" panose="02020603050405020304" pitchFamily="18" charset="0"/>
                <a:cs typeface="Arial" panose="020B0604020202020204" pitchFamily="34" charset="0"/>
              </a:rPr>
              <a:t>5 Formalização e atualização patrimonial : </a:t>
            </a:r>
            <a:r>
              <a:rPr lang="pt-BR" sz="6800" kern="0" dirty="0">
                <a:effectLst/>
                <a:latin typeface="Arial" panose="020B0604020202020204" pitchFamily="34" charset="0"/>
                <a:ea typeface="Times New Roman" panose="02020603050405020304" pitchFamily="18" charset="0"/>
                <a:cs typeface="Arial" panose="020B0604020202020204" pitchFamily="34" charset="0"/>
              </a:rPr>
              <a:t>A doação, cessão ou transferência deve estar formalizada em processo administrativo, com identificação do bem, beneficiário, justificativa, avaliação, autorização competente e documentação de entrega. Depois da transferência definitiva, os registros patrimoniais e contábeis devem ser atualizados.</a:t>
            </a:r>
            <a:endParaRPr lang="pt-BR" sz="68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endParaRPr lang="pt-BR" sz="7200" kern="100" dirty="0">
              <a:effectLst/>
              <a:latin typeface="Arial" panose="020B0604020202020204" pitchFamily="34" charset="0"/>
              <a:ea typeface="Aptos" panose="020B0004020202020204" pitchFamily="34" charset="0"/>
              <a:cs typeface="Arial" panose="020B0604020202020204" pitchFamily="34" charset="0"/>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pt-BR" sz="7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7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1418349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C69D46D-53C8-1886-A7D2-45CFA6DF963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9669317-00E8-B292-E62B-4977DD228693}"/>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BD789B57-867E-4515-1DB9-370F4B5A4209}"/>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2BD9C4BA-1770-CDB3-497C-5E646272FFC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32F4CA56-6F98-C336-1F3A-B412035306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Conteúdo 2">
            <a:extLst>
              <a:ext uri="{FF2B5EF4-FFF2-40B4-BE49-F238E27FC236}">
                <a16:creationId xmlns:a16="http://schemas.microsoft.com/office/drawing/2014/main" id="{075EBCA7-DA35-ABB2-7D1C-7557AAD41707}"/>
              </a:ext>
            </a:extLst>
          </p:cNvPr>
          <p:cNvSpPr txBox="1">
            <a:spLocks/>
          </p:cNvSpPr>
          <p:nvPr/>
        </p:nvSpPr>
        <p:spPr>
          <a:xfrm>
            <a:off x="780662" y="858982"/>
            <a:ext cx="10573137" cy="5999017"/>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lvl="0" indent="0" algn="ctr">
              <a:buNone/>
            </a:pPr>
            <a:r>
              <a:rPr kumimoji="0" lang="pt-BR" sz="5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lang="pt-BR" sz="5600" dirty="0">
                <a:solidFill>
                  <a:prstClr val="black"/>
                </a:solidFill>
                <a:highlight>
                  <a:srgbClr val="FFFF00"/>
                </a:highlight>
                <a:latin typeface="Arial" panose="020B0604020202020204" pitchFamily="34" charset="0"/>
                <a:cs typeface="Arial" panose="020B0604020202020204" pitchFamily="34" charset="0"/>
              </a:rPr>
              <a:t>INSTRUÇÃO DE PROCESSOS ADMINISTRATIVOS PARA BAIXAS POR FURTO, SINISTRO OU INCÊNDIO,</a:t>
            </a:r>
          </a:p>
          <a:p>
            <a:pPr algn="just">
              <a:lnSpc>
                <a:spcPct val="115000"/>
              </a:lnSpc>
              <a:spcAft>
                <a:spcPts val="800"/>
              </a:spcAft>
              <a:buNone/>
            </a:pPr>
            <a:r>
              <a:rPr lang="pt-BR" sz="6400" b="1" kern="0" dirty="0">
                <a:effectLst/>
                <a:latin typeface="Arial" panose="020B0604020202020204" pitchFamily="34" charset="0"/>
                <a:ea typeface="Times New Roman" panose="02020603050405020304" pitchFamily="18" charset="0"/>
                <a:cs typeface="Arial" panose="020B0604020202020204" pitchFamily="34" charset="0"/>
              </a:rPr>
              <a:t>1 Comunicação imediata do fato: </a:t>
            </a:r>
            <a:r>
              <a:rPr lang="pt-BR" sz="6400" kern="0" dirty="0">
                <a:effectLst/>
                <a:latin typeface="Arial" panose="020B0604020202020204" pitchFamily="34" charset="0"/>
                <a:ea typeface="Times New Roman" panose="02020603050405020304" pitchFamily="18" charset="0"/>
                <a:cs typeface="Arial" panose="020B0604020202020204" pitchFamily="34" charset="0"/>
              </a:rPr>
              <a:t>O desaparecimento, furto, incêndio ou outro sinistro deve ser comunicado imediatamente à autoridade competente. A IN nº 205/1988 estabelece que o servidor responsável pelo material deve comunicar irregularidades e que a comunicação circunstanciada por escrito constitui documento básico para exame da ocorrência. </a:t>
            </a:r>
            <a:endParaRPr lang="pt-BR" sz="64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400" b="1" kern="0" dirty="0">
                <a:effectLst/>
                <a:latin typeface="Arial" panose="020B0604020202020204" pitchFamily="34" charset="0"/>
                <a:ea typeface="Times New Roman" panose="02020603050405020304" pitchFamily="18" charset="0"/>
                <a:cs typeface="Arial" panose="020B0604020202020204" pitchFamily="34" charset="0"/>
              </a:rPr>
              <a:t>2 Identificação completa do bem : </a:t>
            </a:r>
            <a:r>
              <a:rPr lang="pt-BR" sz="6400" kern="0" dirty="0">
                <a:effectLst/>
                <a:latin typeface="Arial" panose="020B0604020202020204" pitchFamily="34" charset="0"/>
                <a:ea typeface="Times New Roman" panose="02020603050405020304" pitchFamily="18" charset="0"/>
                <a:cs typeface="Arial" panose="020B0604020202020204" pitchFamily="34" charset="0"/>
              </a:rPr>
              <a:t>O processo deve conter, no mínimo, informações que permitam identificar o ativo: número patrimonial, descrição, localização, responsável, valor de aquisição, situação contábil e demais dados cadastrais.</a:t>
            </a:r>
            <a:endParaRPr lang="pt-BR" sz="64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400" b="1" kern="0" dirty="0">
                <a:effectLst/>
                <a:latin typeface="Arial" panose="020B0604020202020204" pitchFamily="34" charset="0"/>
                <a:ea typeface="Times New Roman" panose="02020603050405020304" pitchFamily="18" charset="0"/>
                <a:cs typeface="Arial" panose="020B0604020202020204" pitchFamily="34" charset="0"/>
              </a:rPr>
              <a:t>3 Apuração das circunstâncias : </a:t>
            </a:r>
            <a:r>
              <a:rPr lang="pt-BR" sz="6400" kern="0" dirty="0">
                <a:effectLst/>
                <a:latin typeface="Arial" panose="020B0604020202020204" pitchFamily="34" charset="0"/>
                <a:ea typeface="Times New Roman" panose="02020603050405020304" pitchFamily="18" charset="0"/>
                <a:cs typeface="Arial" panose="020B0604020202020204" pitchFamily="34" charset="0"/>
              </a:rPr>
              <a:t>Devem ser apurados data, local, circunstâncias, causas prováveis, medidas adotadas e eventual responsabilidade. A IN nº 205/1988 prevê a possibilidade de constituição de comissão especial para apuração da irregularidade. </a:t>
            </a:r>
            <a:endParaRPr lang="pt-BR" sz="64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400" b="1" kern="0" dirty="0">
                <a:effectLst/>
                <a:latin typeface="Arial" panose="020B0604020202020204" pitchFamily="34" charset="0"/>
                <a:ea typeface="Times New Roman" panose="02020603050405020304" pitchFamily="18" charset="0"/>
                <a:cs typeface="Arial" panose="020B0604020202020204" pitchFamily="34" charset="0"/>
              </a:rPr>
              <a:t>4 Avaliação do prejuízo e responsabilidade: </a:t>
            </a:r>
            <a:r>
              <a:rPr lang="pt-BR" sz="6400" kern="0" dirty="0">
                <a:effectLst/>
                <a:latin typeface="Arial" panose="020B0604020202020204" pitchFamily="34" charset="0"/>
                <a:ea typeface="Times New Roman" panose="02020603050405020304" pitchFamily="18" charset="0"/>
                <a:cs typeface="Arial" panose="020B0604020202020204" pitchFamily="34" charset="0"/>
              </a:rPr>
              <a:t>O processo deve verificar o valor do bem, possibilidade de recuperação, existência de materiais aproveitáveis e eventual responsabilidade do servidor. A norma determina que o relatório da comissão aborde a ocorrência, estado do material, valores, possibilidade de recuperação, destino e grau de responsabilidade. </a:t>
            </a:r>
            <a:endParaRPr lang="pt-BR" sz="64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400" b="1" kern="0" dirty="0">
                <a:effectLst/>
                <a:latin typeface="Arial" panose="020B0604020202020204" pitchFamily="34" charset="0"/>
                <a:ea typeface="Times New Roman" panose="02020603050405020304" pitchFamily="18" charset="0"/>
                <a:cs typeface="Arial" panose="020B0604020202020204" pitchFamily="34" charset="0"/>
              </a:rPr>
              <a:t>5 Baixa patrimonial e contábil: </a:t>
            </a:r>
            <a:r>
              <a:rPr lang="pt-BR" sz="6400" kern="0" dirty="0">
                <a:effectLst/>
                <a:latin typeface="Arial" panose="020B0604020202020204" pitchFamily="34" charset="0"/>
                <a:ea typeface="Times New Roman" panose="02020603050405020304" pitchFamily="18" charset="0"/>
                <a:cs typeface="Arial" panose="020B0604020202020204" pitchFamily="34" charset="0"/>
              </a:rPr>
              <a:t>Somente depois da conclusão do procedimento administrativo e da autorização competente deve ser realizada a baixa, conforme as normas internas do ente. A baixa patrimonial deve estar vinculada à documentação que demonstre a ocorrência e sua regularização.</a:t>
            </a:r>
            <a:endParaRPr lang="pt-BR" sz="6400" kern="100" dirty="0">
              <a:effectLst/>
              <a:latin typeface="Arial" panose="020B0604020202020204" pitchFamily="34" charset="0"/>
              <a:ea typeface="Aptos" panose="020B0004020202020204" pitchFamily="34" charset="0"/>
              <a:cs typeface="Arial" panose="020B0604020202020204" pitchFamily="34" charset="0"/>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pt-BR" sz="7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7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6687530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DE0A348-1298-E4C9-3E3D-EDA4927D2EF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E0DC107-7B48-DAB7-2E73-E320E39717D9}"/>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70BDF059-BB31-CEF6-3D06-2F8C40C8DBCF}"/>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5DB6AA42-309B-29ED-40A2-1CEBB5FAC5F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A5DE3009-F8E0-D876-E95A-942395DC1E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Conteúdo 2">
            <a:extLst>
              <a:ext uri="{FF2B5EF4-FFF2-40B4-BE49-F238E27FC236}">
                <a16:creationId xmlns:a16="http://schemas.microsoft.com/office/drawing/2014/main" id="{201A8763-4237-0B66-DE7C-26467A3485A1}"/>
              </a:ext>
            </a:extLst>
          </p:cNvPr>
          <p:cNvSpPr txBox="1">
            <a:spLocks/>
          </p:cNvSpPr>
          <p:nvPr/>
        </p:nvSpPr>
        <p:spPr>
          <a:xfrm>
            <a:off x="780662" y="858982"/>
            <a:ext cx="10573137" cy="5999017"/>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lvl="0" indent="0" algn="ctr">
              <a:buNone/>
            </a:pPr>
            <a:r>
              <a:rPr kumimoji="0" lang="pt-BR" sz="5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lang="pt-BR" sz="5600" dirty="0">
                <a:solidFill>
                  <a:prstClr val="black"/>
                </a:solidFill>
                <a:highlight>
                  <a:srgbClr val="FFFF00"/>
                </a:highlight>
                <a:latin typeface="Arial" panose="020B0604020202020204" pitchFamily="34" charset="0"/>
                <a:cs typeface="Arial" panose="020B0604020202020204" pitchFamily="34" charset="0"/>
              </a:rPr>
              <a:t>ROTINAS PARA INUTILIZAÇÃO, DESTRUIÇÃO FÍSICA E DESTINAÇÃO AMBIENTALMENTE ADEQUADA DE MATERIAIS IRRECUPERAVEIS. </a:t>
            </a:r>
          </a:p>
          <a:p>
            <a:pPr marL="0" lvl="0" indent="0">
              <a:buNone/>
            </a:pPr>
            <a:r>
              <a:rPr lang="pt-BR" sz="6800" b="1" kern="0" dirty="0">
                <a:effectLst/>
                <a:latin typeface="Arial" panose="020B0604020202020204" pitchFamily="34" charset="0"/>
                <a:ea typeface="Times New Roman" panose="02020603050405020304" pitchFamily="18" charset="0"/>
                <a:cs typeface="Arial" panose="020B0604020202020204" pitchFamily="34" charset="0"/>
              </a:rPr>
              <a:t>1 Classificação como irrecuperável : </a:t>
            </a:r>
            <a:r>
              <a:rPr lang="pt-BR" sz="6800" kern="0" dirty="0">
                <a:effectLst/>
                <a:latin typeface="Arial" panose="020B0604020202020204" pitchFamily="34" charset="0"/>
                <a:ea typeface="Times New Roman" panose="02020603050405020304" pitchFamily="18" charset="0"/>
                <a:cs typeface="Arial" panose="020B0604020202020204" pitchFamily="34" charset="0"/>
              </a:rPr>
              <a:t>A destruição não deve ser o primeiro procedimento. Deve-se demonstrar que o bem não pode ser aproveitado, recuperado, transferido, cedido, doado ou alienado de forma economicamente e administrativamente justificável.</a:t>
            </a:r>
            <a:endParaRPr lang="pt-BR" sz="68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800" b="1" kern="0" dirty="0">
                <a:effectLst/>
                <a:latin typeface="Arial" panose="020B0604020202020204" pitchFamily="34" charset="0"/>
                <a:ea typeface="Times New Roman" panose="02020603050405020304" pitchFamily="18" charset="0"/>
                <a:cs typeface="Arial" panose="020B0604020202020204" pitchFamily="34" charset="0"/>
              </a:rPr>
              <a:t>2 Avaliação por comissão : </a:t>
            </a:r>
            <a:r>
              <a:rPr lang="pt-BR" sz="6800" kern="0" dirty="0">
                <a:effectLst/>
                <a:latin typeface="Arial" panose="020B0604020202020204" pitchFamily="34" charset="0"/>
                <a:ea typeface="Times New Roman" panose="02020603050405020304" pitchFamily="18" charset="0"/>
                <a:cs typeface="Arial" panose="020B0604020202020204" pitchFamily="34" charset="0"/>
              </a:rPr>
              <a:t>No âmbito federal, o Decreto nº 12.785/2025 determina que a classificação e avaliação dos bens móveis sejam realizadas por comissão instituída pela autoridade competente, composta por, no mínimo, três membros que atendam aos requisitos previstos no decreto. </a:t>
            </a:r>
            <a:endParaRPr lang="pt-BR" sz="68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800" b="1" kern="0" dirty="0">
                <a:effectLst/>
                <a:latin typeface="Arial" panose="020B0604020202020204" pitchFamily="34" charset="0"/>
                <a:ea typeface="Times New Roman" panose="02020603050405020304" pitchFamily="18" charset="0"/>
                <a:cs typeface="Arial" panose="020B0604020202020204" pitchFamily="34" charset="0"/>
              </a:rPr>
              <a:t>3 Autorização para descarte: </a:t>
            </a:r>
            <a:r>
              <a:rPr lang="pt-BR" sz="6800" kern="0" dirty="0">
                <a:effectLst/>
                <a:latin typeface="Arial" panose="020B0604020202020204" pitchFamily="34" charset="0"/>
                <a:ea typeface="Times New Roman" panose="02020603050405020304" pitchFamily="18" charset="0"/>
                <a:cs typeface="Arial" panose="020B0604020202020204" pitchFamily="34" charset="0"/>
              </a:rPr>
              <a:t>O descarte físico deve estar respaldado por processo administrativo, laudo ou relatório de avaliação, identificação dos bens, justificativa, autorização e registro da destinação. Não é adequado simplesmente retirar o bem do patrimônio e descartá-lo fisicamente.</a:t>
            </a:r>
            <a:endParaRPr lang="pt-BR" sz="68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800" b="1" kern="0" dirty="0">
                <a:effectLst/>
                <a:latin typeface="Arial" panose="020B0604020202020204" pitchFamily="34" charset="0"/>
                <a:ea typeface="Times New Roman" panose="02020603050405020304" pitchFamily="18" charset="0"/>
                <a:cs typeface="Arial" panose="020B0604020202020204" pitchFamily="34" charset="0"/>
              </a:rPr>
              <a:t>4 Segregação e destinação ambiental:  </a:t>
            </a:r>
            <a:r>
              <a:rPr lang="pt-BR" sz="6800" kern="0" dirty="0">
                <a:effectLst/>
                <a:latin typeface="Arial" panose="020B0604020202020204" pitchFamily="34" charset="0"/>
                <a:ea typeface="Times New Roman" panose="02020603050405020304" pitchFamily="18" charset="0"/>
                <a:cs typeface="Arial" panose="020B0604020202020204" pitchFamily="34" charset="0"/>
              </a:rPr>
              <a:t>A Política Nacional de Resíduos Sólidos estabelece uma ordem de prioridade: </a:t>
            </a:r>
            <a:r>
              <a:rPr lang="pt-BR" sz="6800" b="1" kern="0" dirty="0">
                <a:effectLst/>
                <a:latin typeface="Arial" panose="020B0604020202020204" pitchFamily="34" charset="0"/>
                <a:ea typeface="Times New Roman" panose="02020603050405020304" pitchFamily="18" charset="0"/>
                <a:cs typeface="Arial" panose="020B0604020202020204" pitchFamily="34" charset="0"/>
              </a:rPr>
              <a:t>não geração, redução, reutilização, reciclagem, tratamento e disposição final ambientalmente adequada dos rejeitos</a:t>
            </a:r>
            <a:r>
              <a:rPr lang="pt-BR" sz="6800" kern="0" dirty="0">
                <a:effectLst/>
                <a:latin typeface="Arial" panose="020B0604020202020204" pitchFamily="34" charset="0"/>
                <a:ea typeface="Times New Roman" panose="02020603050405020304" pitchFamily="18" charset="0"/>
                <a:cs typeface="Arial" panose="020B0604020202020204" pitchFamily="34" charset="0"/>
              </a:rPr>
              <a:t>. </a:t>
            </a:r>
            <a:endParaRPr lang="pt-BR" sz="68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buNone/>
            </a:pPr>
            <a:r>
              <a:rPr lang="pt-BR" sz="6800" b="1" kern="0" dirty="0">
                <a:effectLst/>
                <a:latin typeface="Arial" panose="020B0604020202020204" pitchFamily="34" charset="0"/>
                <a:ea typeface="Times New Roman" panose="02020603050405020304" pitchFamily="18" charset="0"/>
                <a:cs typeface="Arial" panose="020B0604020202020204" pitchFamily="34" charset="0"/>
              </a:rPr>
              <a:t>5 Comprovação da destinação final: </a:t>
            </a:r>
            <a:r>
              <a:rPr lang="pt-BR" sz="6800" kern="0" dirty="0">
                <a:effectLst/>
                <a:latin typeface="Arial" panose="020B0604020202020204" pitchFamily="34" charset="0"/>
                <a:ea typeface="Times New Roman" panose="02020603050405020304" pitchFamily="18" charset="0"/>
                <a:cs typeface="Arial" panose="020B0604020202020204" pitchFamily="34" charset="0"/>
              </a:rPr>
              <a:t>Quando o bem for equiparado a resíduo ou rejeito, a Administração deve comprovar sua destinação. O Decreto nº 12.785/2025 estabelece que bens inservíveis antieconômicos ou irrecuperáveis podem ser equiparados a resíduos ou rejeitos quando inviável a alienação, e determina que a destinação ambientalmente adequada conste do PGRS ou documento similar. Para resíduos perigosos, há exigência específica quanto ao destinatário. </a:t>
            </a:r>
            <a:endParaRPr lang="pt-BR" sz="6800" kern="100" dirty="0">
              <a:effectLst/>
              <a:latin typeface="Arial" panose="020B0604020202020204" pitchFamily="34" charset="0"/>
              <a:ea typeface="Aptos" panose="020B0004020202020204" pitchFamily="34" charset="0"/>
              <a:cs typeface="Arial" panose="020B0604020202020204" pitchFamily="34" charset="0"/>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7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3646663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CC988E2-4A4E-8A20-A1B3-0575B63E436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B3976FE-0774-AC5B-333B-9C2EF2AC3001}"/>
              </a:ext>
            </a:extLst>
          </p:cNvPr>
          <p:cNvSpPr>
            <a:spLocks noGrp="1"/>
          </p:cNvSpPr>
          <p:nvPr>
            <p:ph type="title"/>
          </p:nvPr>
        </p:nvSpPr>
        <p:spPr>
          <a:xfrm>
            <a:off x="780663" y="708339"/>
            <a:ext cx="10666270"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75A0886C-2F25-69EC-99BB-C4BDE858EF03}"/>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E96310E7-262E-B66A-D86C-7121EC05B33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BDEA0D65-CC16-2CF4-B174-88D0926933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Conteúdo 2">
            <a:extLst>
              <a:ext uri="{FF2B5EF4-FFF2-40B4-BE49-F238E27FC236}">
                <a16:creationId xmlns:a16="http://schemas.microsoft.com/office/drawing/2014/main" id="{8D7B740C-6F79-C78A-3D31-C37641EF0DBB}"/>
              </a:ext>
            </a:extLst>
          </p:cNvPr>
          <p:cNvSpPr txBox="1">
            <a:spLocks/>
          </p:cNvSpPr>
          <p:nvPr/>
        </p:nvSpPr>
        <p:spPr>
          <a:xfrm>
            <a:off x="780662" y="858982"/>
            <a:ext cx="10573137" cy="599901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lvl="0" indent="0" algn="ctr">
              <a:buNone/>
            </a:pPr>
            <a:r>
              <a:rPr kumimoji="0" lang="pt-BR" sz="5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lang="pt-BR" sz="5600" dirty="0">
                <a:solidFill>
                  <a:prstClr val="black"/>
                </a:solidFill>
                <a:highlight>
                  <a:srgbClr val="FFFF00"/>
                </a:highlight>
                <a:latin typeface="Arial" panose="020B0604020202020204" pitchFamily="34" charset="0"/>
                <a:cs typeface="Arial" panose="020B0604020202020204" pitchFamily="34" charset="0"/>
              </a:rPr>
              <a:t>ROTINAS PARA INUTILIZAÇÃO, DESTRUIÇÃO FÍSICA E DESTINAÇÃO AMBIENTALMENTE ADEQUADA DE MATERIAIS IRRECUPERAVEIS.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7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8426521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7A738AC-7F60-FEA1-2E28-49B6E529C32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EEF1345-FCC8-E73D-102C-F7B8364871F5}"/>
              </a:ext>
            </a:extLst>
          </p:cNvPr>
          <p:cNvSpPr>
            <a:spLocks noGrp="1"/>
          </p:cNvSpPr>
          <p:nvPr>
            <p:ph type="title"/>
          </p:nvPr>
        </p:nvSpPr>
        <p:spPr>
          <a:xfrm>
            <a:off x="6954982" y="417020"/>
            <a:ext cx="5004569" cy="528034"/>
          </a:xfrm>
        </p:spPr>
        <p:txBody>
          <a:bodyPr>
            <a:normAutofit fontScale="90000"/>
          </a:bodyPr>
          <a:lstStyle/>
          <a:p>
            <a:pPr algn="r"/>
            <a:r>
              <a:rPr lang="pt-BR" sz="1400" b="1" dirty="0">
                <a:solidFill>
                  <a:srgbClr val="FF0000"/>
                </a:solidFill>
                <a:latin typeface="Arial" panose="020B0604020202020204" pitchFamily="34" charset="0"/>
                <a:cs typeface="Arial" panose="020B0604020202020204" pitchFamily="34" charset="0"/>
              </a:rPr>
              <a:t>DESINCORPORAÇÃO, DEPRECIAÇÃO e BAIXA DE ATIVOS</a:t>
            </a:r>
            <a:br>
              <a:rPr lang="pt-BR" sz="1400" b="1" dirty="0">
                <a:latin typeface="Arial" panose="020B0604020202020204" pitchFamily="34" charset="0"/>
                <a:cs typeface="Arial" panose="020B0604020202020204" pitchFamily="34" charset="0"/>
              </a:rPr>
            </a:br>
            <a:endParaRPr lang="pt-BR" sz="2000" b="1" dirty="0">
              <a:solidFill>
                <a:srgbClr val="FF000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92BB5528-9208-68CD-C1AA-12981D683577}"/>
              </a:ext>
            </a:extLst>
          </p:cNvPr>
          <p:cNvSpPr>
            <a:spLocks noGrp="1"/>
          </p:cNvSpPr>
          <p:nvPr>
            <p:ph idx="1"/>
          </p:nvPr>
        </p:nvSpPr>
        <p:spPr>
          <a:xfrm>
            <a:off x="838200" y="1236373"/>
            <a:ext cx="10608733" cy="4940590"/>
          </a:xfrm>
        </p:spPr>
        <p:txBody>
          <a:bodyPr/>
          <a:lstStyle/>
          <a:p>
            <a:endParaRPr lang="pt-BR" b="1" dirty="0"/>
          </a:p>
          <a:p>
            <a:endParaRPr lang="pt-BR" dirty="0">
              <a:latin typeface="Arial" panose="020B0604020202020204" pitchFamily="34" charset="0"/>
              <a:cs typeface="Arial" panose="020B0604020202020204" pitchFamily="34" charset="0"/>
            </a:endParaRPr>
          </a:p>
        </p:txBody>
      </p:sp>
      <p:sp>
        <p:nvSpPr>
          <p:cNvPr id="4" name="Espaço Reservado para Rodapé 3">
            <a:extLst>
              <a:ext uri="{FF2B5EF4-FFF2-40B4-BE49-F238E27FC236}">
                <a16:creationId xmlns:a16="http://schemas.microsoft.com/office/drawing/2014/main" id="{5CEECA51-6DD6-7727-5A9A-917B0B89CB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UNYPÚBLICA UNYFLEX</a:t>
            </a:r>
          </a:p>
        </p:txBody>
      </p:sp>
      <p:sp>
        <p:nvSpPr>
          <p:cNvPr id="5" name="Espaço Reservado para Número de Slide 4">
            <a:extLst>
              <a:ext uri="{FF2B5EF4-FFF2-40B4-BE49-F238E27FC236}">
                <a16:creationId xmlns:a16="http://schemas.microsoft.com/office/drawing/2014/main" id="{9E9574BF-6A24-9810-5FA0-26F9D0C1B5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EF8141-5781-4FD4-9552-C5D35CA5005E}"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pt-B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Conteúdo 2">
            <a:extLst>
              <a:ext uri="{FF2B5EF4-FFF2-40B4-BE49-F238E27FC236}">
                <a16:creationId xmlns:a16="http://schemas.microsoft.com/office/drawing/2014/main" id="{CF981172-C8C1-6A94-C85F-693C20D3D627}"/>
              </a:ext>
            </a:extLst>
          </p:cNvPr>
          <p:cNvSpPr txBox="1">
            <a:spLocks/>
          </p:cNvSpPr>
          <p:nvPr/>
        </p:nvSpPr>
        <p:spPr>
          <a:xfrm>
            <a:off x="780662" y="681038"/>
            <a:ext cx="10573137" cy="6176962"/>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lvl="0" indent="0" algn="ctr">
              <a:buNone/>
            </a:pPr>
            <a:r>
              <a:rPr kumimoji="0" lang="pt-BR" sz="5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lang="pt-BR" sz="3800" dirty="0">
                <a:solidFill>
                  <a:prstClr val="black"/>
                </a:solidFill>
                <a:highlight>
                  <a:srgbClr val="FFFF00"/>
                </a:highlight>
                <a:latin typeface="Arial" panose="020B0604020202020204" pitchFamily="34" charset="0"/>
                <a:cs typeface="Arial" panose="020B0604020202020204" pitchFamily="34" charset="0"/>
              </a:rPr>
              <a:t>ROTINAS PARA INUTILIZAÇÃO, DESTRUIÇÃO FÍSICA E DESTINAÇÃO AMBIENTALMENTE ADEQUADA DE MATERIAIS IRRECUPERAVEIS. </a:t>
            </a:r>
          </a:p>
          <a:p>
            <a:pPr marL="0" lvl="0" indent="0">
              <a:buNone/>
            </a:pPr>
            <a:r>
              <a:rPr lang="pt-BR" sz="4400" b="1" dirty="0">
                <a:latin typeface="Arial" panose="020B0604020202020204" pitchFamily="34" charset="0"/>
                <a:cs typeface="Arial" panose="020B0604020202020204" pitchFamily="34" charset="0"/>
              </a:rPr>
              <a:t>9.1</a:t>
            </a:r>
            <a:r>
              <a:rPr lang="pt-BR" sz="4400" dirty="0">
                <a:latin typeface="Arial" panose="020B0604020202020204" pitchFamily="34" charset="0"/>
                <a:cs typeface="Arial" panose="020B0604020202020204" pitchFamily="34" charset="0"/>
              </a:rPr>
              <a:t> Identificação e classificação do material irrecuperável</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9.2</a:t>
            </a:r>
            <a:r>
              <a:rPr lang="pt-BR" sz="4400" dirty="0">
                <a:latin typeface="Arial" panose="020B0604020202020204" pitchFamily="34" charset="0"/>
                <a:cs typeface="Arial" panose="020B0604020202020204" pitchFamily="34" charset="0"/>
              </a:rPr>
              <a:t> Avaliação da possibilidade de reaproveitamento ou recuperação</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9.3</a:t>
            </a:r>
            <a:r>
              <a:rPr lang="pt-BR" sz="4400" dirty="0">
                <a:latin typeface="Arial" panose="020B0604020202020204" pitchFamily="34" charset="0"/>
                <a:cs typeface="Arial" panose="020B0604020202020204" pitchFamily="34" charset="0"/>
              </a:rPr>
              <a:t> Autorização para inutilização ou destruição física</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9.4</a:t>
            </a:r>
            <a:r>
              <a:rPr lang="pt-BR" sz="4400" dirty="0">
                <a:latin typeface="Arial" panose="020B0604020202020204" pitchFamily="34" charset="0"/>
                <a:cs typeface="Arial" panose="020B0604020202020204" pitchFamily="34" charset="0"/>
              </a:rPr>
              <a:t> Procedimentos de desmontagem e descaracterização</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9.5</a:t>
            </a:r>
            <a:r>
              <a:rPr lang="pt-BR" sz="4400" dirty="0">
                <a:latin typeface="Arial" panose="020B0604020202020204" pitchFamily="34" charset="0"/>
                <a:cs typeface="Arial" panose="020B0604020202020204" pitchFamily="34" charset="0"/>
              </a:rPr>
              <a:t> Segregação dos materiais resultantes</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9.6</a:t>
            </a:r>
            <a:r>
              <a:rPr lang="pt-BR" sz="4400" dirty="0">
                <a:latin typeface="Arial" panose="020B0604020202020204" pitchFamily="34" charset="0"/>
                <a:cs typeface="Arial" panose="020B0604020202020204" pitchFamily="34" charset="0"/>
              </a:rPr>
              <a:t> Materiais sujeitos à logística reversa</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9.7</a:t>
            </a:r>
            <a:r>
              <a:rPr lang="pt-BR" sz="4400" dirty="0">
                <a:latin typeface="Arial" panose="020B0604020202020204" pitchFamily="34" charset="0"/>
                <a:cs typeface="Arial" panose="020B0604020202020204" pitchFamily="34" charset="0"/>
              </a:rPr>
              <a:t> Materiais perigosos e resíduos especiais</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9.8</a:t>
            </a:r>
            <a:r>
              <a:rPr lang="pt-BR" sz="4400" dirty="0">
                <a:latin typeface="Arial" panose="020B0604020202020204" pitchFamily="34" charset="0"/>
                <a:cs typeface="Arial" panose="020B0604020202020204" pitchFamily="34" charset="0"/>
              </a:rPr>
              <a:t> Contratação de empresa especializada</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9.9</a:t>
            </a:r>
            <a:r>
              <a:rPr lang="pt-BR" sz="4400" dirty="0">
                <a:latin typeface="Arial" panose="020B0604020202020204" pitchFamily="34" charset="0"/>
                <a:cs typeface="Arial" panose="020B0604020202020204" pitchFamily="34" charset="0"/>
              </a:rPr>
              <a:t> Tratamento térmico e incineração — quando legalmente autorizados</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9.10</a:t>
            </a:r>
            <a:r>
              <a:rPr lang="pt-BR" sz="4400" dirty="0">
                <a:latin typeface="Arial" panose="020B0604020202020204" pitchFamily="34" charset="0"/>
                <a:cs typeface="Arial" panose="020B0604020202020204" pitchFamily="34" charset="0"/>
              </a:rPr>
              <a:t> Proibição de queima a céu aberto</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9.11</a:t>
            </a:r>
            <a:r>
              <a:rPr lang="pt-BR" sz="4400" dirty="0">
                <a:latin typeface="Arial" panose="020B0604020202020204" pitchFamily="34" charset="0"/>
                <a:cs typeface="Arial" panose="020B0604020202020204" pitchFamily="34" charset="0"/>
              </a:rPr>
              <a:t> Comprovação da destinação ambientalmente adequada</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9.12</a:t>
            </a:r>
            <a:r>
              <a:rPr lang="pt-BR" sz="4400" dirty="0">
                <a:latin typeface="Arial" panose="020B0604020202020204" pitchFamily="34" charset="0"/>
                <a:cs typeface="Arial" panose="020B0604020202020204" pitchFamily="34" charset="0"/>
              </a:rPr>
              <a:t> Registro patrimonial da baixa</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9.13</a:t>
            </a:r>
            <a:r>
              <a:rPr lang="pt-BR" sz="4400" dirty="0">
                <a:latin typeface="Arial" panose="020B0604020202020204" pitchFamily="34" charset="0"/>
                <a:cs typeface="Arial" panose="020B0604020202020204" pitchFamily="34" charset="0"/>
              </a:rPr>
              <a:t> Registro fotográfico e documental da destruição</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9.14</a:t>
            </a:r>
            <a:r>
              <a:rPr lang="pt-BR" sz="4400" dirty="0">
                <a:latin typeface="Arial" panose="020B0604020202020204" pitchFamily="34" charset="0"/>
                <a:cs typeface="Arial" panose="020B0604020202020204" pitchFamily="34" charset="0"/>
              </a:rPr>
              <a:t> Termo de destruição/inutilização</a:t>
            </a:r>
            <a:br>
              <a:rPr lang="pt-BR" sz="4400" dirty="0">
                <a:latin typeface="Arial" panose="020B0604020202020204" pitchFamily="34" charset="0"/>
                <a:cs typeface="Arial" panose="020B0604020202020204" pitchFamily="34" charset="0"/>
              </a:rPr>
            </a:br>
            <a:r>
              <a:rPr lang="pt-BR" sz="4400" b="1" dirty="0">
                <a:latin typeface="Arial" panose="020B0604020202020204" pitchFamily="34" charset="0"/>
                <a:cs typeface="Arial" panose="020B0604020202020204" pitchFamily="34" charset="0"/>
              </a:rPr>
              <a:t>9.15</a:t>
            </a:r>
            <a:r>
              <a:rPr lang="pt-BR" sz="4400" dirty="0">
                <a:latin typeface="Arial" panose="020B0604020202020204" pitchFamily="34" charset="0"/>
                <a:cs typeface="Arial" panose="020B0604020202020204" pitchFamily="34" charset="0"/>
              </a:rPr>
              <a:t> Responsabilidades da Comissão e da unidade responsável.</a:t>
            </a:r>
            <a:endParaRPr kumimoji="0" lang="pt-BR" sz="4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44926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00358" y="708339"/>
            <a:ext cx="10573136" cy="528034"/>
          </a:xfrm>
        </p:spPr>
        <p:txBody>
          <a:bodyPr>
            <a:normAutofit/>
          </a:bodyPr>
          <a:lstStyle/>
          <a:p>
            <a:pPr algn="r"/>
            <a:r>
              <a:rPr lang="pt-BR" sz="1400" b="1" dirty="0">
                <a:solidFill>
                  <a:schemeClr val="accent2">
                    <a:lumMod val="75000"/>
                  </a:schemeClr>
                </a:solidFill>
                <a:latin typeface="Arial" panose="020B0604020202020204" pitchFamily="34" charset="0"/>
                <a:cs typeface="Arial" panose="020B0604020202020204" pitchFamily="34" charset="0"/>
              </a:rPr>
              <a:t>Patrimônio Móvel: Regras de Gestão </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2" y="1236373"/>
            <a:ext cx="10573137" cy="4940590"/>
          </a:xfrm>
        </p:spPr>
        <p:txBody>
          <a:bodyPr>
            <a:normAutofit/>
          </a:bodyPr>
          <a:lstStyle/>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dirty="0">
                <a:latin typeface="Arial" panose="020B0604020202020204" pitchFamily="34" charset="0"/>
                <a:cs typeface="Arial" panose="020B0604020202020204" pitchFamily="34" charset="0"/>
              </a:rPr>
              <a:t>Invista em Tecnologia</a:t>
            </a:r>
          </a:p>
          <a:p>
            <a:pPr marL="0" indent="0">
              <a:buNone/>
            </a:pPr>
            <a:r>
              <a:rPr lang="pt-BR" dirty="0">
                <a:latin typeface="Arial" panose="020B0604020202020204" pitchFamily="34" charset="0"/>
                <a:cs typeface="Arial" panose="020B0604020202020204" pitchFamily="34" charset="0"/>
              </a:rPr>
              <a:t>			</a:t>
            </a:r>
            <a:endParaRPr lang="pt-BR" b="1" dirty="0">
              <a:latin typeface="Arial" panose="020B0604020202020204" pitchFamily="34" charset="0"/>
              <a:cs typeface="Arial" panose="020B0604020202020204" pitchFamily="34" charset="0"/>
            </a:endParaRPr>
          </a:p>
          <a:p>
            <a:pPr marL="0" indent="0" algn="just">
              <a:buNone/>
            </a:pPr>
            <a:r>
              <a:rPr lang="pt-BR" dirty="0"/>
              <a:t>	Quanto maior for o volume de mercadorias em almoxarifado e a complexidade de armazenamento, mais importante será a implementação de sistemas que informatizem o controle e automatizem procedimentos. Os recursos tecnológicos vão desde códigos de barras até softwares para o gerenciamento do almoxarifado. O monitoramento de entradas e saídas será mais confiável se a alimentação do sistema for bem-feita.</a:t>
            </a:r>
          </a:p>
          <a:p>
            <a:pPr marL="0" indent="0" algn="just">
              <a:buNone/>
            </a:pPr>
            <a:endParaRPr lang="pt-BR" dirty="0">
              <a:latin typeface="Arial" panose="020B0604020202020204" pitchFamily="34" charset="0"/>
              <a:cs typeface="Arial" panose="020B0604020202020204" pitchFamily="34" charset="0"/>
            </a:endParaRPr>
          </a:p>
          <a:p>
            <a:pPr marL="0" indent="0" algn="just">
              <a:buNone/>
            </a:pPr>
            <a:endParaRPr lang="pt-BR" dirty="0">
              <a:latin typeface="Arial" panose="020B0604020202020204" pitchFamily="34" charset="0"/>
              <a:cs typeface="Arial" panose="020B0604020202020204" pitchFamily="34" charset="0"/>
            </a:endParaRPr>
          </a:p>
          <a:p>
            <a:pPr marL="0" indent="0" algn="just">
              <a:buNone/>
            </a:pPr>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94</a:t>
            </a:fld>
            <a:endParaRPr lang="pt-BR"/>
          </a:p>
        </p:txBody>
      </p:sp>
    </p:spTree>
    <p:extLst>
      <p:ext uri="{BB962C8B-B14F-4D97-AF65-F5344CB8AC3E}">
        <p14:creationId xmlns:p14="http://schemas.microsoft.com/office/powerpoint/2010/main" val="21645102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3" name="Espaço Reservado para Número de Slide 2"/>
          <p:cNvSpPr>
            <a:spLocks noGrp="1"/>
          </p:cNvSpPr>
          <p:nvPr>
            <p:ph type="sldNum" sz="quarter" idx="12"/>
          </p:nvPr>
        </p:nvSpPr>
        <p:spPr/>
        <p:txBody>
          <a:bodyPr/>
          <a:lstStyle/>
          <a:p>
            <a:fld id="{F5EF8141-5781-4FD4-9552-C5D35CA5005E}" type="slidenum">
              <a:rPr lang="pt-BR" smtClean="0"/>
              <a:t>95</a:t>
            </a:fld>
            <a:endParaRPr lang="pt-BR"/>
          </a:p>
        </p:txBody>
      </p:sp>
    </p:spTree>
    <p:extLst>
      <p:ext uri="{BB962C8B-B14F-4D97-AF65-F5344CB8AC3E}">
        <p14:creationId xmlns:p14="http://schemas.microsoft.com/office/powerpoint/2010/main" val="40636995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3" name="Espaço Reservado para Número de Slide 2"/>
          <p:cNvSpPr>
            <a:spLocks noGrp="1"/>
          </p:cNvSpPr>
          <p:nvPr>
            <p:ph type="sldNum" sz="quarter" idx="12"/>
          </p:nvPr>
        </p:nvSpPr>
        <p:spPr/>
        <p:txBody>
          <a:bodyPr/>
          <a:lstStyle/>
          <a:p>
            <a:fld id="{F5EF8141-5781-4FD4-9552-C5D35CA5005E}" type="slidenum">
              <a:rPr lang="pt-BR" smtClean="0"/>
              <a:t>96</a:t>
            </a:fld>
            <a:endParaRPr lang="pt-BR"/>
          </a:p>
        </p:txBody>
      </p:sp>
    </p:spTree>
    <p:extLst>
      <p:ext uri="{BB962C8B-B14F-4D97-AF65-F5344CB8AC3E}">
        <p14:creationId xmlns:p14="http://schemas.microsoft.com/office/powerpoint/2010/main" val="25942997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3" name="Espaço Reservado para Número de Slide 2"/>
          <p:cNvSpPr>
            <a:spLocks noGrp="1"/>
          </p:cNvSpPr>
          <p:nvPr>
            <p:ph type="sldNum" sz="quarter" idx="12"/>
          </p:nvPr>
        </p:nvSpPr>
        <p:spPr/>
        <p:txBody>
          <a:bodyPr/>
          <a:lstStyle/>
          <a:p>
            <a:fld id="{F5EF8141-5781-4FD4-9552-C5D35CA5005E}" type="slidenum">
              <a:rPr lang="pt-BR" smtClean="0"/>
              <a:t>97</a:t>
            </a:fld>
            <a:endParaRPr lang="pt-BR"/>
          </a:p>
        </p:txBody>
      </p:sp>
    </p:spTree>
    <p:extLst>
      <p:ext uri="{BB962C8B-B14F-4D97-AF65-F5344CB8AC3E}">
        <p14:creationId xmlns:p14="http://schemas.microsoft.com/office/powerpoint/2010/main" val="39970602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3" name="Espaço Reservado para Número de Slide 2"/>
          <p:cNvSpPr>
            <a:spLocks noGrp="1"/>
          </p:cNvSpPr>
          <p:nvPr>
            <p:ph type="sldNum" sz="quarter" idx="12"/>
          </p:nvPr>
        </p:nvSpPr>
        <p:spPr/>
        <p:txBody>
          <a:bodyPr/>
          <a:lstStyle/>
          <a:p>
            <a:fld id="{F5EF8141-5781-4FD4-9552-C5D35CA5005E}" type="slidenum">
              <a:rPr lang="pt-BR" smtClean="0"/>
              <a:t>98</a:t>
            </a:fld>
            <a:endParaRPr lang="pt-BR"/>
          </a:p>
        </p:txBody>
      </p:sp>
    </p:spTree>
    <p:extLst>
      <p:ext uri="{BB962C8B-B14F-4D97-AF65-F5344CB8AC3E}">
        <p14:creationId xmlns:p14="http://schemas.microsoft.com/office/powerpoint/2010/main" val="7002393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47889" y="3379258"/>
            <a:ext cx="8836378" cy="1325563"/>
          </a:xfrm>
        </p:spPr>
        <p:txBody>
          <a:bodyPr>
            <a:normAutofit/>
          </a:bodyPr>
          <a:lstStyle/>
          <a:p>
            <a:br>
              <a:rPr lang="pt-BR" sz="3600" dirty="0">
                <a:solidFill>
                  <a:schemeClr val="bg1"/>
                </a:solidFill>
                <a:latin typeface="Arial" panose="020B0604020202020204" pitchFamily="34" charset="0"/>
                <a:cs typeface="Arial" panose="020B0604020202020204" pitchFamily="34" charset="0"/>
              </a:rPr>
            </a:br>
            <a:endParaRPr lang="pt-BR" sz="3600" dirty="0">
              <a:solidFill>
                <a:schemeClr val="bg1"/>
              </a:solidFill>
              <a:latin typeface="Arial" panose="020B0604020202020204" pitchFamily="34" charset="0"/>
              <a:cs typeface="Arial" panose="020B0604020202020204" pitchFamily="34" charset="0"/>
            </a:endParaRPr>
          </a:p>
        </p:txBody>
      </p:sp>
      <p:sp>
        <p:nvSpPr>
          <p:cNvPr id="3" name="Espaço Reservado para Rodapé 2"/>
          <p:cNvSpPr>
            <a:spLocks noGrp="1"/>
          </p:cNvSpPr>
          <p:nvPr>
            <p:ph type="ftr" sz="quarter" idx="11"/>
          </p:nvPr>
        </p:nvSpPr>
        <p:spPr/>
        <p:txBody>
          <a:bodyPr/>
          <a:lstStyle/>
          <a:p>
            <a:r>
              <a:rPr lang="pt-BR"/>
              <a:t>UNYPÚBLICA UNYFLEX</a:t>
            </a:r>
          </a:p>
        </p:txBody>
      </p:sp>
      <p:sp>
        <p:nvSpPr>
          <p:cNvPr id="4" name="Espaço Reservado para Número de Slide 3"/>
          <p:cNvSpPr>
            <a:spLocks noGrp="1"/>
          </p:cNvSpPr>
          <p:nvPr>
            <p:ph type="sldNum" sz="quarter" idx="12"/>
          </p:nvPr>
        </p:nvSpPr>
        <p:spPr/>
        <p:txBody>
          <a:bodyPr/>
          <a:lstStyle/>
          <a:p>
            <a:fld id="{F5EF8141-5781-4FD4-9552-C5D35CA5005E}" type="slidenum">
              <a:rPr lang="pt-BR" smtClean="0"/>
              <a:t>99</a:t>
            </a:fld>
            <a:endParaRPr lang="pt-BR"/>
          </a:p>
        </p:txBody>
      </p:sp>
    </p:spTree>
    <p:extLst>
      <p:ext uri="{BB962C8B-B14F-4D97-AF65-F5344CB8AC3E}">
        <p14:creationId xmlns:p14="http://schemas.microsoft.com/office/powerpoint/2010/main" val="34590971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r>
              <a:rPr lang="pt-BR"/>
              <a:t>UNYPÚBLICA UNYFLEX</a:t>
            </a:r>
          </a:p>
        </p:txBody>
      </p:sp>
      <p:sp>
        <p:nvSpPr>
          <p:cNvPr id="3" name="Espaço Reservado para Número de Slide 2"/>
          <p:cNvSpPr>
            <a:spLocks noGrp="1"/>
          </p:cNvSpPr>
          <p:nvPr>
            <p:ph type="sldNum" sz="quarter" idx="12"/>
          </p:nvPr>
        </p:nvSpPr>
        <p:spPr/>
        <p:txBody>
          <a:bodyPr/>
          <a:lstStyle/>
          <a:p>
            <a:fld id="{F5EF8141-5781-4FD4-9552-C5D35CA5005E}" type="slidenum">
              <a:rPr lang="pt-BR" smtClean="0"/>
              <a:t>100</a:t>
            </a:fld>
            <a:endParaRPr lang="pt-BR"/>
          </a:p>
        </p:txBody>
      </p:sp>
    </p:spTree>
    <p:extLst>
      <p:ext uri="{BB962C8B-B14F-4D97-AF65-F5344CB8AC3E}">
        <p14:creationId xmlns:p14="http://schemas.microsoft.com/office/powerpoint/2010/main" val="32380059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573136" cy="528034"/>
          </a:xfrm>
        </p:spPr>
        <p:txBody>
          <a:bodyPr>
            <a:normAutofit/>
          </a:bodyPr>
          <a:lstStyle/>
          <a:p>
            <a:pPr algn="r"/>
            <a:r>
              <a:rPr lang="pt-BR" sz="1400" b="1" dirty="0">
                <a:solidFill>
                  <a:schemeClr val="accent2">
                    <a:lumMod val="75000"/>
                  </a:schemeClr>
                </a:solidFill>
                <a:latin typeface="Arial" panose="020B0604020202020204" pitchFamily="34" charset="0"/>
                <a:cs typeface="Arial" panose="020B0604020202020204" pitchFamily="34" charset="0"/>
              </a:rPr>
              <a:t>Patrimônio Móvel: Regras de Gestão</a:t>
            </a:r>
            <a:endParaRPr lang="pt-BR" sz="1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2" y="1236373"/>
            <a:ext cx="10573137" cy="4940590"/>
          </a:xfrm>
        </p:spPr>
        <p:txBody>
          <a:bodyPr>
            <a:normAutofit/>
          </a:bodyPr>
          <a:lstStyle/>
          <a:p>
            <a:pPr marL="0" indent="0" algn="just">
              <a:buNone/>
            </a:pPr>
            <a:r>
              <a:rPr lang="pt-BR"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Principais funções do Almoxarifado:</a:t>
            </a:r>
          </a:p>
          <a:p>
            <a:pPr marL="0" indent="0" algn="just">
              <a:buNone/>
            </a:pPr>
            <a:r>
              <a:rPr lang="pt-BR" dirty="0">
                <a:latin typeface="Arial" panose="020B0604020202020204" pitchFamily="34" charset="0"/>
                <a:cs typeface="Arial" panose="020B0604020202020204" pitchFamily="34" charset="0"/>
              </a:rPr>
              <a:t> 	 Elaborar estatísticas de consumo por materiais e centros de custos para previsão das compras;</a:t>
            </a:r>
          </a:p>
          <a:p>
            <a:pPr marL="0" indent="0" algn="just">
              <a:buNone/>
            </a:pPr>
            <a:r>
              <a:rPr lang="pt-BR" dirty="0">
                <a:latin typeface="Arial" panose="020B0604020202020204" pitchFamily="34" charset="0"/>
                <a:cs typeface="Arial" panose="020B0604020202020204" pitchFamily="34" charset="0"/>
              </a:rPr>
              <a:t> 	Elaborar balancetes dos materiais existentes e outros relatórios solicitados;</a:t>
            </a:r>
          </a:p>
          <a:p>
            <a:pPr marL="0" indent="0" algn="just">
              <a:buNone/>
            </a:pPr>
            <a:r>
              <a:rPr lang="pt-BR" dirty="0">
                <a:latin typeface="Arial" panose="020B0604020202020204" pitchFamily="34" charset="0"/>
                <a:cs typeface="Arial" panose="020B0604020202020204" pitchFamily="34" charset="0"/>
              </a:rPr>
              <a:t> 	Preservar a qualidade e as quantidades dos materiais estocados</a:t>
            </a:r>
          </a:p>
          <a:p>
            <a:pPr marL="0" indent="0" algn="just">
              <a:buNone/>
            </a:pPr>
            <a:r>
              <a:rPr lang="pt-BR" dirty="0">
                <a:latin typeface="Arial" panose="020B0604020202020204" pitchFamily="34" charset="0"/>
                <a:cs typeface="Arial" panose="020B0604020202020204" pitchFamily="34" charset="0"/>
              </a:rPr>
              <a:t> 	Viabilizar o inventário anual dos materiais estocados;</a:t>
            </a: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101</a:t>
            </a:fld>
            <a:endParaRPr lang="pt-BR"/>
          </a:p>
        </p:txBody>
      </p:sp>
    </p:spTree>
    <p:extLst>
      <p:ext uri="{BB962C8B-B14F-4D97-AF65-F5344CB8AC3E}">
        <p14:creationId xmlns:p14="http://schemas.microsoft.com/office/powerpoint/2010/main" val="28316296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Almoxarifado </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2" y="1236373"/>
            <a:ext cx="10573137" cy="4940590"/>
          </a:xfrm>
        </p:spPr>
        <p:txBody>
          <a:bodyPr>
            <a:normAutofit/>
          </a:bodyPr>
          <a:lstStyle/>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Principais funções do Almoxarifado:</a:t>
            </a:r>
          </a:p>
          <a:p>
            <a:pPr marL="0" indent="0" algn="just">
              <a:buNone/>
            </a:pPr>
            <a:r>
              <a:rPr lang="pt-BR" dirty="0">
                <a:latin typeface="Arial" panose="020B0604020202020204" pitchFamily="34" charset="0"/>
                <a:cs typeface="Arial" panose="020B0604020202020204" pitchFamily="34" charset="0"/>
              </a:rPr>
              <a:t> 	Receber e conferir os materiais adquiridos ou cedidos (NE, NF ou equivalentes)</a:t>
            </a:r>
          </a:p>
          <a:p>
            <a:pPr marL="0" indent="0" algn="just">
              <a:buNone/>
            </a:pPr>
            <a:r>
              <a:rPr lang="pt-BR" dirty="0">
                <a:latin typeface="Arial" panose="020B0604020202020204" pitchFamily="34" charset="0"/>
                <a:cs typeface="Arial" panose="020B0604020202020204" pitchFamily="34" charset="0"/>
              </a:rPr>
              <a:t>	Receber, conferir, armazenar e registrar os materiais em estoque;</a:t>
            </a:r>
          </a:p>
          <a:p>
            <a:pPr marL="0" indent="0" algn="just">
              <a:buNone/>
            </a:pPr>
            <a:r>
              <a:rPr lang="pt-BR" dirty="0">
                <a:latin typeface="Arial" panose="020B0604020202020204" pitchFamily="34" charset="0"/>
                <a:cs typeface="Arial" panose="020B0604020202020204" pitchFamily="34" charset="0"/>
              </a:rPr>
              <a:t>	Registrar em sistema próprio as NF dos materiais recebidos;</a:t>
            </a:r>
          </a:p>
          <a:p>
            <a:pPr marL="0" indent="0" algn="just">
              <a:buNone/>
            </a:pPr>
            <a:r>
              <a:rPr lang="pt-BR" dirty="0">
                <a:latin typeface="Arial" panose="020B0604020202020204" pitchFamily="34" charset="0"/>
                <a:cs typeface="Arial" panose="020B0604020202020204" pitchFamily="34" charset="0"/>
              </a:rPr>
              <a:t>	Encaminhar ao Departamento de Contabilidade e Finanças as NF para pagamento;</a:t>
            </a: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102</a:t>
            </a:fld>
            <a:endParaRPr lang="pt-BR"/>
          </a:p>
        </p:txBody>
      </p:sp>
    </p:spTree>
    <p:extLst>
      <p:ext uri="{BB962C8B-B14F-4D97-AF65-F5344CB8AC3E}">
        <p14:creationId xmlns:p14="http://schemas.microsoft.com/office/powerpoint/2010/main" val="17598200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Almoxarifado </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2" y="1236373"/>
            <a:ext cx="10573137" cy="4940590"/>
          </a:xfrm>
        </p:spPr>
        <p:txBody>
          <a:bodyPr>
            <a:normAutofit/>
          </a:bodyPr>
          <a:lstStyle/>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Principais funções do Almoxarifado:</a:t>
            </a:r>
          </a:p>
          <a:p>
            <a:pPr marL="0" indent="0" algn="just">
              <a:buNone/>
            </a:pPr>
            <a:r>
              <a:rPr lang="pt-BR" dirty="0">
                <a:latin typeface="Arial" panose="020B0604020202020204" pitchFamily="34" charset="0"/>
                <a:cs typeface="Arial" panose="020B0604020202020204" pitchFamily="34" charset="0"/>
              </a:rPr>
              <a:t> 	</a:t>
            </a:r>
            <a:r>
              <a:rPr lang="pt-BR" dirty="0"/>
              <a:t>Garantir que as instalações estejam adequadas para movimentação e retiradas dos materiais visando um atendimento ágil e eficiente;</a:t>
            </a:r>
          </a:p>
          <a:p>
            <a:pPr marL="0" indent="0" algn="just">
              <a:buNone/>
            </a:pPr>
            <a:r>
              <a:rPr lang="pt-BR" dirty="0"/>
              <a:t> 	Organizar e manter atualizado o registro de estoque do material existente;</a:t>
            </a:r>
          </a:p>
          <a:p>
            <a:pPr marL="0" indent="0" algn="just">
              <a:buNone/>
            </a:pPr>
            <a:r>
              <a:rPr lang="pt-BR" dirty="0"/>
              <a:t> 	Propor políticas e diretrizes relativas a estoques e programação de aquisição e o fornecimento de materiais de consumo;</a:t>
            </a:r>
          </a:p>
          <a:p>
            <a:pPr marL="0" indent="0" algn="just">
              <a:buNone/>
            </a:pPr>
            <a:r>
              <a:rPr lang="pt-BR" dirty="0"/>
              <a:t> 	Estabelecer normas de armazenamento dos materiais estocados;</a:t>
            </a: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103</a:t>
            </a:fld>
            <a:endParaRPr lang="pt-BR"/>
          </a:p>
        </p:txBody>
      </p:sp>
    </p:spTree>
    <p:extLst>
      <p:ext uri="{BB962C8B-B14F-4D97-AF65-F5344CB8AC3E}">
        <p14:creationId xmlns:p14="http://schemas.microsoft.com/office/powerpoint/2010/main" val="39757521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Almoxarifado </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2" y="1236373"/>
            <a:ext cx="10573137" cy="4940590"/>
          </a:xfrm>
        </p:spPr>
        <p:txBody>
          <a:bodyPr>
            <a:normAutofit/>
          </a:bodyPr>
          <a:lstStyle/>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Principais funções e objetivos do Almoxarifado:</a:t>
            </a:r>
          </a:p>
          <a:p>
            <a:pPr marL="0" indent="0" algn="just">
              <a:buNone/>
            </a:pPr>
            <a:r>
              <a:rPr lang="pt-BR" dirty="0"/>
              <a:t> 	</a:t>
            </a:r>
            <a:r>
              <a:rPr lang="pt-BR" dirty="0">
                <a:latin typeface="Arial" panose="020B0604020202020204" pitchFamily="34" charset="0"/>
                <a:cs typeface="Arial" panose="020B0604020202020204" pitchFamily="34" charset="0"/>
              </a:rPr>
              <a:t>Estabelecer as necessidades de aquisição dos materiais de consumo para fins de reposição de estoque, bem como solicitar sua aquisição.</a:t>
            </a:r>
          </a:p>
          <a:p>
            <a:pPr marL="0" indent="0" algn="just">
              <a:buNone/>
            </a:pPr>
            <a:r>
              <a:rPr lang="pt-BR" dirty="0">
                <a:latin typeface="Arial" panose="020B0604020202020204" pitchFamily="34" charset="0"/>
                <a:cs typeface="Arial" panose="020B0604020202020204" pitchFamily="34" charset="0"/>
              </a:rPr>
              <a:t>  </a:t>
            </a:r>
          </a:p>
          <a:p>
            <a:pPr marL="0" indent="0" algn="just">
              <a:buNone/>
            </a:pPr>
            <a:endParaRPr lang="pt-BR" dirty="0">
              <a:latin typeface="Arial" panose="020B0604020202020204" pitchFamily="34" charset="0"/>
              <a:cs typeface="Arial" panose="020B0604020202020204" pitchFamily="34" charset="0"/>
            </a:endParaRP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104</a:t>
            </a:fld>
            <a:endParaRPr lang="pt-BR"/>
          </a:p>
        </p:txBody>
      </p:sp>
    </p:spTree>
    <p:extLst>
      <p:ext uri="{BB962C8B-B14F-4D97-AF65-F5344CB8AC3E}">
        <p14:creationId xmlns:p14="http://schemas.microsoft.com/office/powerpoint/2010/main" val="185423864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Almoxarifado </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2" y="1236373"/>
            <a:ext cx="10573137" cy="4940590"/>
          </a:xfrm>
        </p:spPr>
        <p:txBody>
          <a:bodyPr>
            <a:normAutofit fontScale="92500" lnSpcReduction="10000"/>
          </a:bodyPr>
          <a:lstStyle/>
          <a:p>
            <a:pPr marL="0" indent="0" algn="just">
              <a:buNone/>
            </a:pPr>
            <a:r>
              <a:rPr lang="pt-BR" dirty="0">
                <a:latin typeface="Arial" panose="020B0604020202020204" pitchFamily="34" charset="0"/>
                <a:cs typeface="Arial" panose="020B0604020202020204" pitchFamily="34" charset="0"/>
              </a:rPr>
              <a:t>                            </a:t>
            </a:r>
          </a:p>
          <a:p>
            <a:pPr marL="0" indent="0" algn="just">
              <a:buNone/>
            </a:pPr>
            <a:endParaRPr lang="pt-BR" dirty="0">
              <a:latin typeface="Arial" panose="020B0604020202020204" pitchFamily="34" charset="0"/>
              <a:cs typeface="Arial" panose="020B0604020202020204" pitchFamily="34" charset="0"/>
            </a:endParaRPr>
          </a:p>
          <a:p>
            <a:pPr marL="914400" lvl="2" indent="0" algn="just">
              <a:buNone/>
            </a:pPr>
            <a:r>
              <a:rPr lang="pt-BR" sz="3000" b="1" dirty="0">
                <a:latin typeface="Arial" panose="020B0604020202020204" pitchFamily="34" charset="0"/>
                <a:cs typeface="Arial" panose="020B0604020202020204" pitchFamily="34" charset="0"/>
              </a:rPr>
              <a:t>PREÇO MÉDIO:</a:t>
            </a:r>
          </a:p>
          <a:p>
            <a:pPr marL="0" indent="0" algn="just">
              <a:buNone/>
            </a:pPr>
            <a:r>
              <a:rPr lang="pt-BR" sz="3000" dirty="0">
                <a:latin typeface="Arial" panose="020B0604020202020204" pitchFamily="34" charset="0"/>
                <a:cs typeface="Arial" panose="020B0604020202020204" pitchFamily="34" charset="0"/>
              </a:rPr>
              <a:t>          A variação dos bens de almoxarifado será feita pelo preço ponderado das compras”.</a:t>
            </a:r>
          </a:p>
          <a:p>
            <a:pPr marL="0" indent="0" algn="just">
              <a:buNone/>
            </a:pPr>
            <a:endParaRPr lang="pt-BR" sz="3000" dirty="0">
              <a:latin typeface="Arial" panose="020B0604020202020204" pitchFamily="34" charset="0"/>
              <a:cs typeface="Arial" panose="020B0604020202020204" pitchFamily="34" charset="0"/>
            </a:endParaRPr>
          </a:p>
          <a:p>
            <a:pPr marL="0" indent="0" algn="just">
              <a:buNone/>
            </a:pPr>
            <a:r>
              <a:rPr lang="pt-BR" sz="3000" dirty="0">
                <a:latin typeface="Arial" panose="020B0604020202020204" pitchFamily="34" charset="0"/>
                <a:cs typeface="Arial" panose="020B0604020202020204" pitchFamily="34" charset="0"/>
              </a:rPr>
              <a:t>	</a:t>
            </a:r>
            <a:r>
              <a:rPr lang="pt-BR" sz="2200" dirty="0">
                <a:latin typeface="Arial" panose="020B0604020202020204" pitchFamily="34" charset="0"/>
                <a:cs typeface="Arial" panose="020B0604020202020204" pitchFamily="34" charset="0"/>
              </a:rPr>
              <a:t>Art. 106, INC III , Lei 4320/64</a:t>
            </a:r>
          </a:p>
          <a:p>
            <a:pPr marL="0" indent="0" algn="just">
              <a:buNone/>
            </a:pPr>
            <a:endParaRPr lang="pt-BR" sz="2200" dirty="0">
              <a:latin typeface="Arial" panose="020B0604020202020204" pitchFamily="34" charset="0"/>
              <a:cs typeface="Arial" panose="020B0604020202020204" pitchFamily="34" charset="0"/>
            </a:endParaRPr>
          </a:p>
          <a:p>
            <a:pPr marL="0" indent="0" algn="just">
              <a:buNone/>
            </a:pPr>
            <a:r>
              <a:rPr lang="pt-BR" sz="3000" dirty="0">
                <a:latin typeface="Arial" panose="020B0604020202020204" pitchFamily="34" charset="0"/>
                <a:cs typeface="Arial" panose="020B0604020202020204" pitchFamily="34" charset="0"/>
              </a:rPr>
              <a:t>	</a:t>
            </a:r>
          </a:p>
          <a:p>
            <a:pPr algn="just"/>
            <a:endParaRPr lang="pt-BR" dirty="0"/>
          </a:p>
          <a:p>
            <a:pPr marL="0" indent="0" algn="just">
              <a:buNone/>
            </a:pPr>
            <a:r>
              <a:rPr lang="pt-BR" dirty="0">
                <a:latin typeface="Arial" panose="020B0604020202020204" pitchFamily="34" charset="0"/>
                <a:cs typeface="Arial" panose="020B0604020202020204" pitchFamily="34" charset="0"/>
              </a:rPr>
              <a:t>	</a:t>
            </a: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105</a:t>
            </a:fld>
            <a:endParaRPr lang="pt-BR"/>
          </a:p>
        </p:txBody>
      </p:sp>
    </p:spTree>
    <p:extLst>
      <p:ext uri="{BB962C8B-B14F-4D97-AF65-F5344CB8AC3E}">
        <p14:creationId xmlns:p14="http://schemas.microsoft.com/office/powerpoint/2010/main" val="18600643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Almoxarifado </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2" y="1236373"/>
            <a:ext cx="10573137" cy="4940590"/>
          </a:xfrm>
        </p:spPr>
        <p:txBody>
          <a:bodyPr>
            <a:normAutofit/>
          </a:bodyPr>
          <a:lstStyle/>
          <a:p>
            <a:pPr marL="0" indent="0" algn="just">
              <a:buNone/>
            </a:pPr>
            <a:r>
              <a:rPr lang="pt-BR" dirty="0">
                <a:latin typeface="Arial" panose="020B0604020202020204" pitchFamily="34" charset="0"/>
                <a:cs typeface="Arial" panose="020B0604020202020204" pitchFamily="34" charset="0"/>
              </a:rPr>
              <a:t>                            </a:t>
            </a:r>
          </a:p>
          <a:p>
            <a:pPr marL="0" indent="0" algn="just">
              <a:buNone/>
            </a:pPr>
            <a:endParaRPr lang="pt-BR" dirty="0">
              <a:latin typeface="Arial" panose="020B0604020202020204" pitchFamily="34" charset="0"/>
              <a:cs typeface="Arial" panose="020B0604020202020204" pitchFamily="34" charset="0"/>
            </a:endParaRPr>
          </a:p>
          <a:p>
            <a:pPr algn="just"/>
            <a:endParaRPr lang="pt-BR" dirty="0"/>
          </a:p>
          <a:p>
            <a:pPr marL="0" indent="0" algn="just">
              <a:buNone/>
            </a:pPr>
            <a:r>
              <a:rPr lang="pt-BR" dirty="0">
                <a:latin typeface="Arial" panose="020B0604020202020204" pitchFamily="34" charset="0"/>
                <a:cs typeface="Arial" panose="020B0604020202020204" pitchFamily="34" charset="0"/>
              </a:rPr>
              <a:t>	</a:t>
            </a: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106</a:t>
            </a:fld>
            <a:endParaRPr lang="pt-BR"/>
          </a:p>
        </p:txBody>
      </p:sp>
      <p:pic>
        <p:nvPicPr>
          <p:cNvPr id="6" name="Imagem 5"/>
          <p:cNvPicPr>
            <a:picLocks noChangeAspect="1"/>
          </p:cNvPicPr>
          <p:nvPr/>
        </p:nvPicPr>
        <p:blipFill>
          <a:blip r:embed="rId3"/>
          <a:stretch>
            <a:fillRect/>
          </a:stretch>
        </p:blipFill>
        <p:spPr>
          <a:xfrm>
            <a:off x="0" y="938568"/>
            <a:ext cx="12192000" cy="5919432"/>
          </a:xfrm>
          <a:prstGeom prst="rect">
            <a:avLst/>
          </a:prstGeom>
        </p:spPr>
      </p:pic>
    </p:spTree>
    <p:extLst>
      <p:ext uri="{BB962C8B-B14F-4D97-AF65-F5344CB8AC3E}">
        <p14:creationId xmlns:p14="http://schemas.microsoft.com/office/powerpoint/2010/main" val="34178415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Almoxarifado </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255182" y="1236373"/>
            <a:ext cx="11653284" cy="4940590"/>
          </a:xfrm>
        </p:spPr>
        <p:txBody>
          <a:bodyPr>
            <a:normAutofit fontScale="70000" lnSpcReduction="20000"/>
          </a:bodyPr>
          <a:lstStyle/>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b="1" dirty="0"/>
              <a:t>	</a:t>
            </a:r>
            <a:r>
              <a:rPr lang="pt-BR" sz="3300" b="1" dirty="0">
                <a:latin typeface="Arial" panose="020B0604020202020204" pitchFamily="34" charset="0"/>
                <a:cs typeface="Arial" panose="020B0604020202020204" pitchFamily="34" charset="0"/>
              </a:rPr>
              <a:t>CONSUMO MÉDIO MENSAL (C)</a:t>
            </a:r>
            <a:r>
              <a:rPr lang="pt-BR" sz="3300" dirty="0">
                <a:latin typeface="Arial" panose="020B0604020202020204" pitchFamily="34" charset="0"/>
                <a:cs typeface="Arial" panose="020B0604020202020204" pitchFamily="34" charset="0"/>
              </a:rPr>
              <a:t>:</a:t>
            </a:r>
          </a:p>
          <a:p>
            <a:pPr marL="0" indent="0" algn="just">
              <a:buNone/>
            </a:pPr>
            <a:r>
              <a:rPr lang="pt-BR" sz="3300" dirty="0">
                <a:latin typeface="Arial" panose="020B0604020202020204" pitchFamily="34" charset="0"/>
                <a:cs typeface="Arial" panose="020B0604020202020204" pitchFamily="34" charset="0"/>
              </a:rPr>
              <a:t>            -Média aritmética do consumo nos últimos 12 meses.</a:t>
            </a:r>
          </a:p>
          <a:p>
            <a:pPr marL="0" indent="0" algn="just">
              <a:buNone/>
            </a:pPr>
            <a:r>
              <a:rPr lang="pt-BR" sz="3300" b="1" dirty="0">
                <a:latin typeface="Arial" panose="020B0604020202020204" pitchFamily="34" charset="0"/>
                <a:cs typeface="Arial" panose="020B0604020202020204" pitchFamily="34" charset="0"/>
              </a:rPr>
              <a:t>         </a:t>
            </a:r>
          </a:p>
          <a:p>
            <a:pPr marL="0" indent="0" algn="just">
              <a:buNone/>
            </a:pPr>
            <a:r>
              <a:rPr lang="pt-BR" sz="3300" b="1" dirty="0">
                <a:latin typeface="Arial" panose="020B0604020202020204" pitchFamily="34" charset="0"/>
                <a:cs typeface="Arial" panose="020B0604020202020204" pitchFamily="34" charset="0"/>
              </a:rPr>
              <a:t>	 TEMPO DE AQUISIÇÃO (T):</a:t>
            </a:r>
          </a:p>
          <a:p>
            <a:pPr marL="0" indent="0" algn="just">
              <a:buNone/>
            </a:pPr>
            <a:r>
              <a:rPr lang="pt-BR" sz="3300" dirty="0">
                <a:latin typeface="Arial" panose="020B0604020202020204" pitchFamily="34" charset="0"/>
                <a:cs typeface="Arial" panose="020B0604020202020204" pitchFamily="34" charset="0"/>
              </a:rPr>
              <a:t>             -Período entre a emissão do pedido de compra e o recebimento no almoxarifado.</a:t>
            </a:r>
          </a:p>
          <a:p>
            <a:pPr marL="0" indent="0" algn="just">
              <a:buNone/>
            </a:pPr>
            <a:r>
              <a:rPr lang="pt-BR" sz="3300" dirty="0">
                <a:latin typeface="Arial" panose="020B0604020202020204" pitchFamily="34" charset="0"/>
                <a:cs typeface="Arial" panose="020B0604020202020204" pitchFamily="34" charset="0"/>
              </a:rPr>
              <a:t>         </a:t>
            </a:r>
          </a:p>
          <a:p>
            <a:pPr marL="0" indent="0" algn="just">
              <a:buNone/>
            </a:pPr>
            <a:r>
              <a:rPr lang="pt-BR" sz="3300" dirty="0">
                <a:latin typeface="Arial" panose="020B0604020202020204" pitchFamily="34" charset="0"/>
                <a:cs typeface="Arial" panose="020B0604020202020204" pitchFamily="34" charset="0"/>
              </a:rPr>
              <a:t>	 </a:t>
            </a:r>
            <a:r>
              <a:rPr lang="pt-BR" sz="3300" b="1" dirty="0">
                <a:latin typeface="Arial" panose="020B0604020202020204" pitchFamily="34" charset="0"/>
                <a:cs typeface="Arial" panose="020B0604020202020204" pitchFamily="34" charset="0"/>
              </a:rPr>
              <a:t>INTERVALO DE AQUISIÇÃO (I)</a:t>
            </a:r>
          </a:p>
          <a:p>
            <a:pPr marL="0" indent="0" algn="just">
              <a:buNone/>
            </a:pPr>
            <a:r>
              <a:rPr lang="pt-BR" sz="3300" dirty="0">
                <a:latin typeface="Arial" panose="020B0604020202020204" pitchFamily="34" charset="0"/>
                <a:cs typeface="Arial" panose="020B0604020202020204" pitchFamily="34" charset="0"/>
              </a:rPr>
              <a:t>	-Período compreendido entre duas aquisições normais e sucessivas.</a:t>
            </a:r>
          </a:p>
          <a:p>
            <a:pPr marL="0" indent="0" algn="just">
              <a:buNone/>
            </a:pPr>
            <a:endParaRPr lang="pt-BR" sz="3300" dirty="0">
              <a:latin typeface="Arial" panose="020B0604020202020204" pitchFamily="34" charset="0"/>
              <a:cs typeface="Arial" panose="020B0604020202020204" pitchFamily="34" charset="0"/>
            </a:endParaRPr>
          </a:p>
          <a:p>
            <a:pPr marL="0" indent="0" algn="just">
              <a:buNone/>
            </a:pPr>
            <a:endParaRPr lang="pt-BR" sz="3300" dirty="0">
              <a:latin typeface="Arial" panose="020B0604020202020204" pitchFamily="34" charset="0"/>
              <a:cs typeface="Arial" panose="020B0604020202020204" pitchFamily="34" charset="0"/>
            </a:endParaRPr>
          </a:p>
          <a:p>
            <a:pPr marL="0" indent="0" algn="just">
              <a:buNone/>
            </a:pPr>
            <a:r>
              <a:rPr lang="pt-BR" sz="3300" dirty="0">
                <a:latin typeface="Arial" panose="020B0604020202020204" pitchFamily="34" charset="0"/>
                <a:cs typeface="Arial" panose="020B0604020202020204" pitchFamily="34" charset="0"/>
              </a:rPr>
              <a:t>	</a:t>
            </a: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107</a:t>
            </a:fld>
            <a:endParaRPr lang="pt-BR"/>
          </a:p>
        </p:txBody>
      </p:sp>
    </p:spTree>
    <p:extLst>
      <p:ext uri="{BB962C8B-B14F-4D97-AF65-F5344CB8AC3E}">
        <p14:creationId xmlns:p14="http://schemas.microsoft.com/office/powerpoint/2010/main" val="7753478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Almoxarifado </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2" y="1236373"/>
            <a:ext cx="10573137" cy="4940590"/>
          </a:xfrm>
        </p:spPr>
        <p:txBody>
          <a:bodyPr>
            <a:normAutofit lnSpcReduction="10000"/>
          </a:bodyPr>
          <a:lstStyle/>
          <a:p>
            <a:pPr marL="0" indent="0" algn="just">
              <a:buNone/>
            </a:pPr>
            <a:r>
              <a:rPr lang="pt-BR" dirty="0">
                <a:latin typeface="Arial" panose="020B0604020202020204" pitchFamily="34" charset="0"/>
                <a:cs typeface="Arial" panose="020B0604020202020204" pitchFamily="34" charset="0"/>
              </a:rPr>
              <a:t>                            </a:t>
            </a:r>
          </a:p>
          <a:p>
            <a:pPr marL="0" indent="0" algn="just">
              <a:buNone/>
            </a:pPr>
            <a:endParaRPr lang="pt-BR" dirty="0">
              <a:latin typeface="Arial" panose="020B0604020202020204" pitchFamily="34" charset="0"/>
              <a:cs typeface="Arial" panose="020B0604020202020204" pitchFamily="34" charset="0"/>
            </a:endParaRPr>
          </a:p>
          <a:p>
            <a:pPr marL="0" indent="0" algn="just">
              <a:buNone/>
            </a:pPr>
            <a:r>
              <a:rPr lang="pt-BR" b="1" dirty="0"/>
              <a:t>	</a:t>
            </a:r>
            <a:r>
              <a:rPr lang="pt-BR" b="1" dirty="0">
                <a:latin typeface="Arial" panose="020B0604020202020204" pitchFamily="34" charset="0"/>
                <a:cs typeface="Arial" panose="020B0604020202020204" pitchFamily="34" charset="0"/>
              </a:rPr>
              <a:t>ESTOQUE MÍNIMO OU DE SEGURANÇA (Em):</a:t>
            </a:r>
          </a:p>
          <a:p>
            <a:pPr marL="0" indent="0" algn="just">
              <a:buNone/>
            </a:pPr>
            <a:r>
              <a:rPr lang="pt-BR" b="1" dirty="0">
                <a:latin typeface="Arial" panose="020B0604020202020204" pitchFamily="34" charset="0"/>
                <a:cs typeface="Arial" panose="020B0604020202020204" pitchFamily="34" charset="0"/>
              </a:rPr>
              <a:t>	- </a:t>
            </a:r>
            <a:r>
              <a:rPr lang="pt-BR" dirty="0">
                <a:latin typeface="Arial" panose="020B0604020202020204" pitchFamily="34" charset="0"/>
                <a:cs typeface="Arial" panose="020B0604020202020204" pitchFamily="34" charset="0"/>
              </a:rPr>
              <a:t>Quantidade de material a ser mantida em estoque: </a:t>
            </a:r>
          </a:p>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dirty="0">
                <a:latin typeface="Arial" panose="020B0604020202020204" pitchFamily="34" charset="0"/>
                <a:cs typeface="Arial" panose="020B0604020202020204" pitchFamily="34" charset="0"/>
              </a:rPr>
              <a:t>	 Consumo superior ao estimado/atrasos na entrega</a:t>
            </a:r>
          </a:p>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dirty="0">
                <a:latin typeface="Arial" panose="020B0604020202020204" pitchFamily="34" charset="0"/>
                <a:cs typeface="Arial" panose="020B0604020202020204" pitchFamily="34" charset="0"/>
              </a:rPr>
              <a:t>           Em = C x F (fração do tempo de aquisição)</a:t>
            </a:r>
          </a:p>
          <a:p>
            <a:pPr marL="0" indent="0" algn="just">
              <a:buNone/>
            </a:pPr>
            <a:endParaRPr lang="pt-BR" dirty="0">
              <a:latin typeface="Arial" panose="020B0604020202020204" pitchFamily="34" charset="0"/>
              <a:cs typeface="Arial" panose="020B0604020202020204" pitchFamily="34" charset="0"/>
            </a:endParaRPr>
          </a:p>
          <a:p>
            <a:pPr marL="0" indent="0" algn="just">
              <a:buNone/>
            </a:pPr>
            <a:r>
              <a:rPr lang="pt-BR" dirty="0">
                <a:latin typeface="Arial" panose="020B0604020202020204" pitchFamily="34" charset="0"/>
                <a:cs typeface="Arial" panose="020B0604020202020204" pitchFamily="34" charset="0"/>
              </a:rPr>
              <a:t>	</a:t>
            </a: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108</a:t>
            </a:fld>
            <a:endParaRPr lang="pt-BR"/>
          </a:p>
        </p:txBody>
      </p:sp>
    </p:spTree>
    <p:extLst>
      <p:ext uri="{BB962C8B-B14F-4D97-AF65-F5344CB8AC3E}">
        <p14:creationId xmlns:p14="http://schemas.microsoft.com/office/powerpoint/2010/main" val="33985628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Almoxarifado </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2" y="1236373"/>
            <a:ext cx="10573137" cy="4940590"/>
          </a:xfrm>
        </p:spPr>
        <p:txBody>
          <a:bodyPr>
            <a:normAutofit fontScale="92500" lnSpcReduction="10000"/>
          </a:bodyPr>
          <a:lstStyle/>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b="1" dirty="0">
                <a:latin typeface="Arial" panose="020B0604020202020204" pitchFamily="34" charset="0"/>
                <a:cs typeface="Arial" panose="020B0604020202020204" pitchFamily="34" charset="0"/>
              </a:rPr>
              <a:t>	ESTOQUE MÁXIMO (EM):</a:t>
            </a:r>
          </a:p>
          <a:p>
            <a:pPr marL="0" indent="0" algn="just">
              <a:buNone/>
            </a:pPr>
            <a:r>
              <a:rPr lang="pt-BR" b="1" dirty="0">
                <a:latin typeface="Arial" panose="020B0604020202020204" pitchFamily="34" charset="0"/>
                <a:cs typeface="Arial" panose="020B0604020202020204" pitchFamily="34" charset="0"/>
              </a:rPr>
              <a:t>	- </a:t>
            </a:r>
            <a:r>
              <a:rPr lang="pt-BR" dirty="0">
                <a:latin typeface="Arial" panose="020B0604020202020204" pitchFamily="34" charset="0"/>
                <a:cs typeface="Arial" panose="020B0604020202020204" pitchFamily="34" charset="0"/>
              </a:rPr>
              <a:t>Maior</a:t>
            </a:r>
            <a:r>
              <a:rPr lang="pt-BR" b="1" dirty="0">
                <a:latin typeface="Arial" panose="020B0604020202020204" pitchFamily="34" charset="0"/>
                <a:cs typeface="Arial" panose="020B0604020202020204" pitchFamily="34" charset="0"/>
              </a:rPr>
              <a:t> </a:t>
            </a:r>
            <a:r>
              <a:rPr lang="pt-BR" dirty="0">
                <a:latin typeface="Arial" panose="020B0604020202020204" pitchFamily="34" charset="0"/>
                <a:cs typeface="Arial" panose="020B0604020202020204" pitchFamily="34" charset="0"/>
              </a:rPr>
              <a:t>quantidade de material admissível em estoque;</a:t>
            </a:r>
          </a:p>
          <a:p>
            <a:pPr marL="0" indent="0" algn="just">
              <a:buNone/>
            </a:pPr>
            <a:r>
              <a:rPr lang="pt-BR" dirty="0">
                <a:latin typeface="Arial" panose="020B0604020202020204" pitchFamily="34" charset="0"/>
                <a:cs typeface="Arial" panose="020B0604020202020204" pitchFamily="34" charset="0"/>
              </a:rPr>
              <a:t>	- Área de armazenagem, perecimento;</a:t>
            </a:r>
          </a:p>
          <a:p>
            <a:pPr marL="0" indent="0" algn="just">
              <a:buNone/>
            </a:pPr>
            <a:r>
              <a:rPr lang="pt-BR" dirty="0">
                <a:latin typeface="Arial" panose="020B0604020202020204" pitchFamily="34" charset="0"/>
                <a:cs typeface="Arial" panose="020B0604020202020204" pitchFamily="34" charset="0"/>
              </a:rPr>
              <a:t>	- Disponibilidade financeira, obsoletismo.</a:t>
            </a:r>
          </a:p>
          <a:p>
            <a:pPr marL="0" indent="0" algn="just">
              <a:buNone/>
            </a:pPr>
            <a:endParaRPr lang="pt-BR" dirty="0">
              <a:latin typeface="Arial" panose="020B0604020202020204" pitchFamily="34" charset="0"/>
              <a:cs typeface="Arial" panose="020B0604020202020204" pitchFamily="34" charset="0"/>
            </a:endParaRPr>
          </a:p>
          <a:p>
            <a:pPr marL="0" indent="0" algn="just">
              <a:buNone/>
            </a:pPr>
            <a:r>
              <a:rPr lang="pt-BR"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EM = Em + (C x T)</a:t>
            </a:r>
          </a:p>
          <a:p>
            <a:pPr marL="0" indent="0" algn="just">
              <a:buNone/>
            </a:pPr>
            <a:r>
              <a:rPr lang="pt-BR" dirty="0">
                <a:latin typeface="Arial" panose="020B0604020202020204" pitchFamily="34" charset="0"/>
                <a:cs typeface="Arial" panose="020B0604020202020204" pitchFamily="34" charset="0"/>
              </a:rPr>
              <a:t>                        </a:t>
            </a:r>
          </a:p>
          <a:p>
            <a:pPr marL="0" indent="0" algn="just">
              <a:buNone/>
            </a:pPr>
            <a:endParaRPr lang="pt-BR" dirty="0">
              <a:latin typeface="Arial" panose="020B0604020202020204" pitchFamily="34" charset="0"/>
              <a:cs typeface="Arial" panose="020B0604020202020204" pitchFamily="34" charset="0"/>
            </a:endParaRPr>
          </a:p>
          <a:p>
            <a:pPr marL="0" indent="0" algn="just">
              <a:buNone/>
            </a:pPr>
            <a:endParaRPr lang="pt-BR" dirty="0"/>
          </a:p>
          <a:p>
            <a:pPr marL="0" indent="0" algn="just">
              <a:buNone/>
            </a:pPr>
            <a:r>
              <a:rPr lang="pt-BR" dirty="0">
                <a:latin typeface="Arial" panose="020B0604020202020204" pitchFamily="34" charset="0"/>
                <a:cs typeface="Arial" panose="020B0604020202020204" pitchFamily="34" charset="0"/>
              </a:rPr>
              <a:t>	</a:t>
            </a: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109</a:t>
            </a:fld>
            <a:endParaRPr lang="pt-BR"/>
          </a:p>
        </p:txBody>
      </p:sp>
    </p:spTree>
    <p:extLst>
      <p:ext uri="{BB962C8B-B14F-4D97-AF65-F5344CB8AC3E}">
        <p14:creationId xmlns:p14="http://schemas.microsoft.com/office/powerpoint/2010/main" val="3154188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780663" y="708339"/>
            <a:ext cx="10666270" cy="528034"/>
          </a:xfrm>
        </p:spPr>
        <p:txBody>
          <a:bodyPr>
            <a:normAutofit fontScale="90000"/>
          </a:bodyPr>
          <a:lstStyle/>
          <a:p>
            <a:pPr algn="ctr"/>
            <a:r>
              <a:rPr lang="pt-BR" sz="2000" b="1" dirty="0">
                <a:latin typeface="Arial" panose="020B0604020202020204" pitchFamily="34" charset="0"/>
                <a:cs typeface="Arial" panose="020B0604020202020204" pitchFamily="34" charset="0"/>
              </a:rPr>
              <a:t>INVENTÁRIO CADASTRAMENTO e CONTROLE                                                            Almoxarifado </a:t>
            </a:r>
            <a:br>
              <a:rPr lang="pt-BR" sz="2000" b="1" dirty="0">
                <a:latin typeface="Arial" panose="020B0604020202020204" pitchFamily="34" charset="0"/>
                <a:cs typeface="Arial" panose="020B0604020202020204" pitchFamily="34" charset="0"/>
              </a:rPr>
            </a:br>
            <a:endParaRPr lang="pt-BR" sz="20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780662" y="1236373"/>
            <a:ext cx="10573137" cy="4940590"/>
          </a:xfrm>
        </p:spPr>
        <p:txBody>
          <a:bodyPr>
            <a:normAutofit fontScale="92500" lnSpcReduction="20000"/>
          </a:bodyPr>
          <a:lstStyle/>
          <a:p>
            <a:pPr marL="0" indent="0" algn="just">
              <a:buNone/>
            </a:pPr>
            <a:r>
              <a:rPr lang="pt-BR" dirty="0">
                <a:latin typeface="Arial" panose="020B0604020202020204" pitchFamily="34" charset="0"/>
                <a:cs typeface="Arial" panose="020B0604020202020204" pitchFamily="34" charset="0"/>
              </a:rPr>
              <a:t>    </a:t>
            </a:r>
          </a:p>
          <a:p>
            <a:pPr marL="0" indent="0" algn="just">
              <a:buNone/>
            </a:pPr>
            <a:r>
              <a:rPr lang="pt-BR" b="1" dirty="0">
                <a:latin typeface="Arial" panose="020B0604020202020204" pitchFamily="34" charset="0"/>
                <a:cs typeface="Arial" panose="020B0604020202020204" pitchFamily="34" charset="0"/>
              </a:rPr>
              <a:t>	PONTO DE PEDIDO (Pp)</a:t>
            </a:r>
          </a:p>
          <a:p>
            <a:pPr marL="0" indent="0" algn="just">
              <a:buNone/>
            </a:pPr>
            <a:r>
              <a:rPr lang="pt-BR" b="1" dirty="0">
                <a:latin typeface="Arial" panose="020B0604020202020204" pitchFamily="34" charset="0"/>
                <a:cs typeface="Arial" panose="020B0604020202020204" pitchFamily="34" charset="0"/>
              </a:rPr>
              <a:t>	- </a:t>
            </a:r>
            <a:r>
              <a:rPr lang="pt-BR" dirty="0">
                <a:latin typeface="Arial" panose="020B0604020202020204" pitchFamily="34" charset="0"/>
                <a:cs typeface="Arial" panose="020B0604020202020204" pitchFamily="34" charset="0"/>
              </a:rPr>
              <a:t>Ao ser atingido – imediata emissão do pedido de compra;</a:t>
            </a:r>
          </a:p>
          <a:p>
            <a:pPr marL="0" indent="0" algn="just">
              <a:buNone/>
            </a:pPr>
            <a:r>
              <a:rPr lang="pt-BR" dirty="0">
                <a:latin typeface="Arial" panose="020B0604020202020204" pitchFamily="34" charset="0"/>
                <a:cs typeface="Arial" panose="020B0604020202020204" pitchFamily="34" charset="0"/>
              </a:rPr>
              <a:t>	- Visa recompletar o estoque máximo;</a:t>
            </a:r>
          </a:p>
          <a:p>
            <a:pPr marL="0" indent="0" algn="just">
              <a:buNone/>
            </a:pPr>
            <a:r>
              <a:rPr lang="pt-BR" dirty="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Pp = Em + (C x T)</a:t>
            </a:r>
          </a:p>
          <a:p>
            <a:pPr marL="0" indent="0" algn="just">
              <a:buNone/>
            </a:pPr>
            <a:r>
              <a:rPr lang="pt-BR" b="1" dirty="0">
                <a:latin typeface="Arial" panose="020B0604020202020204" pitchFamily="34" charset="0"/>
                <a:cs typeface="Arial" panose="020B0604020202020204" pitchFamily="34" charset="0"/>
              </a:rPr>
              <a:t>	</a:t>
            </a:r>
          </a:p>
          <a:p>
            <a:pPr marL="0" indent="0" algn="just">
              <a:buNone/>
            </a:pPr>
            <a:r>
              <a:rPr lang="pt-BR" b="1" dirty="0">
                <a:latin typeface="Arial" panose="020B0604020202020204" pitchFamily="34" charset="0"/>
                <a:cs typeface="Arial" panose="020B0604020202020204" pitchFamily="34" charset="0"/>
              </a:rPr>
              <a:t>        QUANTIDADE A RESSUPRIR (Q)</a:t>
            </a:r>
          </a:p>
          <a:p>
            <a:pPr marL="0" indent="0" algn="just">
              <a:buNone/>
            </a:pPr>
            <a:r>
              <a:rPr lang="pt-BR" dirty="0">
                <a:latin typeface="Arial" panose="020B0604020202020204" pitchFamily="34" charset="0"/>
                <a:cs typeface="Arial" panose="020B0604020202020204" pitchFamily="34" charset="0"/>
              </a:rPr>
              <a:t>          - Visa recompletar o estoque máximo;</a:t>
            </a:r>
          </a:p>
          <a:p>
            <a:pPr marL="0" indent="0" algn="just">
              <a:buNone/>
            </a:pPr>
            <a:r>
              <a:rPr lang="pt-BR" b="1" dirty="0">
                <a:latin typeface="Arial" panose="020B0604020202020204" pitchFamily="34" charset="0"/>
                <a:cs typeface="Arial" panose="020B0604020202020204" pitchFamily="34" charset="0"/>
              </a:rPr>
              <a:t>        Q= C x I</a:t>
            </a:r>
          </a:p>
          <a:p>
            <a:pPr marL="0" indent="0" algn="just">
              <a:buNone/>
            </a:pPr>
            <a:endParaRPr lang="pt-BR" dirty="0">
              <a:latin typeface="Arial" panose="020B0604020202020204" pitchFamily="34" charset="0"/>
              <a:cs typeface="Arial" panose="020B0604020202020204" pitchFamily="34" charset="0"/>
            </a:endParaRPr>
          </a:p>
          <a:p>
            <a:pPr marL="0" indent="0" algn="just">
              <a:buNone/>
            </a:pPr>
            <a:endParaRPr lang="pt-BR" dirty="0"/>
          </a:p>
          <a:p>
            <a:pPr marL="0" indent="0" algn="just">
              <a:buNone/>
            </a:pPr>
            <a:r>
              <a:rPr lang="pt-BR" dirty="0">
                <a:latin typeface="Arial" panose="020B0604020202020204" pitchFamily="34" charset="0"/>
                <a:cs typeface="Arial" panose="020B0604020202020204" pitchFamily="34" charset="0"/>
              </a:rPr>
              <a:t>	</a:t>
            </a:r>
          </a:p>
        </p:txBody>
      </p:sp>
      <p:sp>
        <p:nvSpPr>
          <p:cNvPr id="4" name="Espaço Reservado para Rodapé 3"/>
          <p:cNvSpPr>
            <a:spLocks noGrp="1"/>
          </p:cNvSpPr>
          <p:nvPr>
            <p:ph type="ftr" sz="quarter" idx="11"/>
          </p:nvPr>
        </p:nvSpPr>
        <p:spPr/>
        <p:txBody>
          <a:bodyPr/>
          <a:lstStyle/>
          <a:p>
            <a:r>
              <a:rPr lang="pt-BR"/>
              <a:t>UNYPÚBLICA UNYFLEX</a:t>
            </a:r>
          </a:p>
        </p:txBody>
      </p:sp>
      <p:sp>
        <p:nvSpPr>
          <p:cNvPr id="5" name="Espaço Reservado para Número de Slide 4"/>
          <p:cNvSpPr>
            <a:spLocks noGrp="1"/>
          </p:cNvSpPr>
          <p:nvPr>
            <p:ph type="sldNum" sz="quarter" idx="12"/>
          </p:nvPr>
        </p:nvSpPr>
        <p:spPr/>
        <p:txBody>
          <a:bodyPr/>
          <a:lstStyle/>
          <a:p>
            <a:fld id="{F5EF8141-5781-4FD4-9552-C5D35CA5005E}" type="slidenum">
              <a:rPr lang="pt-BR" smtClean="0"/>
              <a:t>110</a:t>
            </a:fld>
            <a:endParaRPr lang="pt-BR"/>
          </a:p>
        </p:txBody>
      </p:sp>
    </p:spTree>
    <p:extLst>
      <p:ext uri="{BB962C8B-B14F-4D97-AF65-F5344CB8AC3E}">
        <p14:creationId xmlns:p14="http://schemas.microsoft.com/office/powerpoint/2010/main" val="2865295873"/>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10468</TotalTime>
  <Words>8078</Words>
  <Application>Microsoft Office PowerPoint</Application>
  <PresentationFormat>Widescreen</PresentationFormat>
  <Paragraphs>1399</Paragraphs>
  <Slides>110</Slides>
  <Notes>24</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110</vt:i4>
      </vt:variant>
    </vt:vector>
  </HeadingPairs>
  <TitlesOfParts>
    <vt:vector size="118" baseType="lpstr">
      <vt:lpstr>Aptos</vt:lpstr>
      <vt:lpstr>Arial</vt:lpstr>
      <vt:lpstr>Arial Black</vt:lpstr>
      <vt:lpstr>Calibri</vt:lpstr>
      <vt:lpstr>Calibri Light</vt:lpstr>
      <vt:lpstr>Segoe UI</vt:lpstr>
      <vt:lpstr>Times New Roman</vt:lpstr>
      <vt:lpstr>Tema do Office</vt:lpstr>
      <vt:lpstr>Apresentação do PowerPoint</vt:lpstr>
      <vt:lpstr>Apresentação do PowerPoint</vt:lpstr>
      <vt:lpstr>Apresentação do PowerPoint</vt:lpstr>
      <vt:lpstr>Apresentação do PowerPoint</vt:lpstr>
      <vt:lpstr> </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 </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 </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                                                         </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                            </vt:lpstr>
      <vt:lpstr>DESINCORPORAÇÃO, DEPRECIAÇÃO e BAIXA DE ATIVOS                              </vt:lpstr>
      <vt:lpstr>DESINCORPORAÇÃO, DEPRECIAÇÃO e BAIXA DE ATIVOS</vt:lpstr>
      <vt:lpstr>DESINCORPORAÇÃO, DEPRECIAÇÃO e BAIXA DE ATIVOS </vt:lpstr>
      <vt:lpstr>DESINCORPORAÇÃO, DEPRECIAÇÃO e BAIXA DE ATIVOS </vt:lpstr>
      <vt:lpstr>DESINCORPORAÇÃO, DEPRECIAÇÃO e BAIXA DE ATIVOS </vt:lpstr>
      <vt:lpstr>DESINCORPORAÇÃO, DEPRECIAÇÃO e BAIXA DE ATIVOS </vt:lpstr>
      <vt:lpstr>DESINCORPORAÇÃO, DEPRECIAÇÃO e BAIXA DE ATIVOS </vt:lpstr>
      <vt:lpstr>DESINCORPORAÇÃO, DEPRECIAÇÃO e BAIXA DE ATIVOS</vt:lpstr>
      <vt:lpstr> 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 </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 </vt:lpstr>
      <vt:lpstr>DESINCORPORAÇÃO, DEPRECIAÇÃO e BAIXA DE ATIVOS </vt:lpstr>
      <vt:lpstr>DESINCORPORAÇÃO, DEPRECIAÇÃO e BAIXA DE ATIVOS </vt:lpstr>
      <vt:lpstr>DESINCORPORAÇÃO, DEPRECIAÇÃO e BAIXA DE ATIVOS </vt:lpstr>
      <vt:lpstr>DESINCORPORAÇÃO, DEPRECIAÇÃO e BAIXA DE ATIVOS </vt:lpstr>
      <vt:lpstr>DESINCORPORAÇÃO, DEPRECIAÇÃO e BAIXA DE ATIVOS </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 </vt:lpstr>
      <vt:lpstr>DESINCORPORAÇÃO, DEPRECIAÇÃO e BAIXA DE ATIVOS </vt:lpstr>
      <vt:lpstr>DESINCORPORAÇÃO, DEPRECIAÇÃO e BAIXA DE ATIVOS</vt:lpstr>
      <vt:lpstr>DESINCORPORAÇÃO, DEPRECIAÇÃO e BAIXA DE ATIVOS </vt:lpstr>
      <vt:lpstr>DESINCORPORAÇÃO, DEPRECIAÇÃO e BAIXA DE ATIVOS </vt:lpstr>
      <vt:lpstr>DESINCORPORAÇÃO, DEPRECIAÇÃO e BAIXA DE ATIVOS</vt:lpstr>
      <vt:lpstr>DESINCORPORAÇÃO, DEPRECIAÇÃO e BAIXA DE ATIVOS</vt:lpstr>
      <vt:lpstr>DESINCORPORAÇÃO, DEPRECIAÇÃO e BAIXA DE ATIVOS</vt:lpstr>
      <vt:lpstr>DESINCORPORAÇÃO, DEPRECIAÇÃO e BAIXA DE ATIVOS</vt:lpstr>
      <vt:lpstr>DESINCORPORAÇÃO, DEPRECIAÇÃO e BAIXA DE ATIVOS </vt:lpstr>
      <vt:lpstr>DESINCORPORAÇÃO, DEPRECIAÇÃO e BAIXA DE ATIVOS </vt:lpstr>
      <vt:lpstr>DESINCORPORAÇÃO, DEPRECIAÇÃO e BAIXA DE ATIVOS </vt:lpstr>
      <vt:lpstr>DESINCORPORAÇÃO, DEPRECIAÇÃO e BAIXA DE ATIVOS </vt:lpstr>
      <vt:lpstr>DESINCORPORAÇÃO, DEPRECIAÇÃO e BAIXA DE ATIVOS </vt:lpstr>
      <vt:lpstr>DESINCORPORAÇÃO, DEPRECIAÇÃO e BAIXA DE ATIVOS </vt:lpstr>
      <vt:lpstr>Patrimônio Móvel: Regras de Gestão </vt:lpstr>
      <vt:lpstr>Apresentação do PowerPoint</vt:lpstr>
      <vt:lpstr>Apresentação do PowerPoint</vt:lpstr>
      <vt:lpstr>Apresentação do PowerPoint</vt:lpstr>
      <vt:lpstr>Apresentação do PowerPoint</vt:lpstr>
      <vt:lpstr> </vt:lpstr>
      <vt:lpstr>Apresentação do PowerPoint</vt:lpstr>
      <vt:lpstr>Patrimônio Móvel: Regras de Gestão</vt:lpstr>
      <vt:lpstr>INVENTÁRIO CADASTRAMENTO e CONTROLE                                                            Almoxarifado  </vt:lpstr>
      <vt:lpstr>INVENTÁRIO CADASTRAMENTO e CONTROLE                                                            Almoxarifado  </vt:lpstr>
      <vt:lpstr>INVENTÁRIO CADASTRAMENTO e CONTROLE                                                            Almoxarifado  </vt:lpstr>
      <vt:lpstr>INVENTÁRIO CADASTRAMENTO e CONTROLE                                                            Almoxarifado  </vt:lpstr>
      <vt:lpstr>INVENTÁRIO CADASTRAMENTO e CONTROLE                                                            Almoxarifado  </vt:lpstr>
      <vt:lpstr>INVENTÁRIO CADASTRAMENTO e CONTROLE                                                            Almoxarifado  </vt:lpstr>
      <vt:lpstr>INVENTÁRIO CADASTRAMENTO e CONTROLE                                                            Almoxarifado  </vt:lpstr>
      <vt:lpstr>INVENTÁRIO CADASTRAMENTO e CONTROLE                                                            Almoxarifado  </vt:lpstr>
      <vt:lpstr>INVENTÁRIO CADASTRAMENTO e CONTROLE                                                            Almoxarifado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Usuário</dc:creator>
  <cp:lastModifiedBy>Valdir Miranda Pinto</cp:lastModifiedBy>
  <cp:revision>271</cp:revision>
  <dcterms:created xsi:type="dcterms:W3CDTF">2021-01-15T17:03:51Z</dcterms:created>
  <dcterms:modified xsi:type="dcterms:W3CDTF">2026-09-29T18:43:55Z</dcterms:modified>
</cp:coreProperties>
</file>